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1" r:id="rId2"/>
    <p:sldId id="518" r:id="rId3"/>
    <p:sldId id="481" r:id="rId4"/>
    <p:sldId id="569" r:id="rId5"/>
    <p:sldId id="570" r:id="rId6"/>
    <p:sldId id="571" r:id="rId7"/>
    <p:sldId id="708" r:id="rId8"/>
    <p:sldId id="702" r:id="rId9"/>
    <p:sldId id="725" r:id="rId10"/>
    <p:sldId id="718" r:id="rId11"/>
    <p:sldId id="719" r:id="rId12"/>
    <p:sldId id="724" r:id="rId13"/>
    <p:sldId id="733" r:id="rId14"/>
    <p:sldId id="726" r:id="rId15"/>
    <p:sldId id="729" r:id="rId16"/>
    <p:sldId id="730" r:id="rId17"/>
    <p:sldId id="515" r:id="rId18"/>
    <p:sldId id="731" r:id="rId19"/>
    <p:sldId id="732" r:id="rId20"/>
    <p:sldId id="701" r:id="rId21"/>
    <p:sldId id="617" r:id="rId22"/>
    <p:sldId id="578" r:id="rId23"/>
    <p:sldId id="580" r:id="rId24"/>
    <p:sldId id="553" r:id="rId25"/>
    <p:sldId id="709" r:id="rId26"/>
    <p:sldId id="689" r:id="rId27"/>
    <p:sldId id="711" r:id="rId28"/>
    <p:sldId id="712" r:id="rId29"/>
    <p:sldId id="582" r:id="rId30"/>
    <p:sldId id="583" r:id="rId31"/>
    <p:sldId id="575" r:id="rId32"/>
    <p:sldId id="574" r:id="rId33"/>
    <p:sldId id="662" r:id="rId34"/>
    <p:sldId id="573" r:id="rId35"/>
    <p:sldId id="402"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A00"/>
    <a:srgbClr val="2B95B6"/>
    <a:srgbClr val="90C74A"/>
    <a:srgbClr val="FFFF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83" d="100"/>
          <a:sy n="83" d="100"/>
        </p:scale>
        <p:origin x="60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hsd00sdisease01.doh.ad.state.fl.us\netFiles\EPI\IDPI\2019%20Novel%20Coronavirus\Merlin\Interactive%20File\Interactive%20Fil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hsd00sdisease01.doh.ad.state.fl.us\netFiles\EPI\IDPI\2019%20Novel%20Coronavirus\Merlin\Interactive%20File\Interactive%20File.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ucatolak\AppData\Local\Microsoft\Windows\INetCache\Content.Outlook\R0IA1W6U\Raw%20Export_6-15-2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Data!$M$2</c:f>
              <c:strCache>
                <c:ptCount val="1"/>
                <c:pt idx="0">
                  <c:v>Total</c:v>
                </c:pt>
              </c:strCache>
            </c:strRef>
          </c:tx>
          <c:spPr>
            <a:solidFill>
              <a:schemeClr val="bg1"/>
            </a:solidFill>
            <a:ln>
              <a:noFill/>
            </a:ln>
            <a:effectLst/>
          </c:spPr>
          <c:invertIfNegative val="0"/>
          <c:cat>
            <c:numRef>
              <c:f>Data!$J$3:$J$108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Data!$M$3:$M$108</c:f>
              <c:numCache>
                <c:formatCode>#,##0</c:formatCode>
                <c:ptCount val="106"/>
                <c:pt idx="1">
                  <c:v>4</c:v>
                </c:pt>
                <c:pt idx="2">
                  <c:v>3</c:v>
                </c:pt>
                <c:pt idx="3">
                  <c:v>22</c:v>
                </c:pt>
                <c:pt idx="4">
                  <c:v>27</c:v>
                </c:pt>
                <c:pt idx="5">
                  <c:v>54</c:v>
                </c:pt>
                <c:pt idx="6">
                  <c:v>27</c:v>
                </c:pt>
                <c:pt idx="7">
                  <c:v>36</c:v>
                </c:pt>
                <c:pt idx="8">
                  <c:v>91</c:v>
                </c:pt>
                <c:pt idx="9">
                  <c:v>76</c:v>
                </c:pt>
                <c:pt idx="10">
                  <c:v>58</c:v>
                </c:pt>
                <c:pt idx="11">
                  <c:v>126</c:v>
                </c:pt>
                <c:pt idx="12">
                  <c:v>204</c:v>
                </c:pt>
                <c:pt idx="13">
                  <c:v>469</c:v>
                </c:pt>
                <c:pt idx="14">
                  <c:v>201</c:v>
                </c:pt>
                <c:pt idx="15">
                  <c:v>633</c:v>
                </c:pt>
                <c:pt idx="16">
                  <c:v>749</c:v>
                </c:pt>
                <c:pt idx="17">
                  <c:v>1124</c:v>
                </c:pt>
                <c:pt idx="18">
                  <c:v>1158</c:v>
                </c:pt>
                <c:pt idx="19">
                  <c:v>1498</c:v>
                </c:pt>
                <c:pt idx="20">
                  <c:v>2431</c:v>
                </c:pt>
                <c:pt idx="21">
                  <c:v>2927</c:v>
                </c:pt>
                <c:pt idx="22">
                  <c:v>1764</c:v>
                </c:pt>
                <c:pt idx="23">
                  <c:v>3059</c:v>
                </c:pt>
                <c:pt idx="24">
                  <c:v>7256</c:v>
                </c:pt>
                <c:pt idx="25">
                  <c:v>5922</c:v>
                </c:pt>
                <c:pt idx="26">
                  <c:v>6526</c:v>
                </c:pt>
                <c:pt idx="27">
                  <c:v>6667</c:v>
                </c:pt>
                <c:pt idx="28">
                  <c:v>7504</c:v>
                </c:pt>
                <c:pt idx="29">
                  <c:v>7260</c:v>
                </c:pt>
                <c:pt idx="30">
                  <c:v>8608</c:v>
                </c:pt>
                <c:pt idx="31">
                  <c:v>8913</c:v>
                </c:pt>
                <c:pt idx="32">
                  <c:v>13390</c:v>
                </c:pt>
                <c:pt idx="33">
                  <c:v>11277</c:v>
                </c:pt>
                <c:pt idx="34">
                  <c:v>12778</c:v>
                </c:pt>
                <c:pt idx="35">
                  <c:v>7389</c:v>
                </c:pt>
                <c:pt idx="36">
                  <c:v>11634</c:v>
                </c:pt>
                <c:pt idx="37">
                  <c:v>12172</c:v>
                </c:pt>
                <c:pt idx="38">
                  <c:v>6753</c:v>
                </c:pt>
                <c:pt idx="39">
                  <c:v>14794</c:v>
                </c:pt>
                <c:pt idx="40">
                  <c:v>10029</c:v>
                </c:pt>
                <c:pt idx="41">
                  <c:v>11852</c:v>
                </c:pt>
                <c:pt idx="42">
                  <c:v>9230</c:v>
                </c:pt>
                <c:pt idx="43">
                  <c:v>9360</c:v>
                </c:pt>
                <c:pt idx="44">
                  <c:v>6805</c:v>
                </c:pt>
                <c:pt idx="45">
                  <c:v>10225</c:v>
                </c:pt>
                <c:pt idx="46">
                  <c:v>16314</c:v>
                </c:pt>
                <c:pt idx="47">
                  <c:v>13443</c:v>
                </c:pt>
                <c:pt idx="48">
                  <c:v>9628</c:v>
                </c:pt>
                <c:pt idx="49">
                  <c:v>9883</c:v>
                </c:pt>
                <c:pt idx="50">
                  <c:v>11160</c:v>
                </c:pt>
                <c:pt idx="51">
                  <c:v>13144</c:v>
                </c:pt>
                <c:pt idx="52">
                  <c:v>11729</c:v>
                </c:pt>
                <c:pt idx="53">
                  <c:v>19637</c:v>
                </c:pt>
                <c:pt idx="54">
                  <c:v>14313</c:v>
                </c:pt>
                <c:pt idx="55">
                  <c:v>18009</c:v>
                </c:pt>
                <c:pt idx="56">
                  <c:v>9416</c:v>
                </c:pt>
                <c:pt idx="57">
                  <c:v>12592</c:v>
                </c:pt>
                <c:pt idx="58">
                  <c:v>7487</c:v>
                </c:pt>
                <c:pt idx="59">
                  <c:v>10275</c:v>
                </c:pt>
                <c:pt idx="60">
                  <c:v>19276</c:v>
                </c:pt>
                <c:pt idx="61">
                  <c:v>17452</c:v>
                </c:pt>
                <c:pt idx="62">
                  <c:v>13166</c:v>
                </c:pt>
                <c:pt idx="63">
                  <c:v>16477</c:v>
                </c:pt>
                <c:pt idx="64">
                  <c:v>22409</c:v>
                </c:pt>
                <c:pt idx="65">
                  <c:v>15863</c:v>
                </c:pt>
                <c:pt idx="66">
                  <c:v>14835</c:v>
                </c:pt>
                <c:pt idx="67">
                  <c:v>18777</c:v>
                </c:pt>
                <c:pt idx="68">
                  <c:v>17607</c:v>
                </c:pt>
                <c:pt idx="69">
                  <c:v>14531</c:v>
                </c:pt>
                <c:pt idx="70">
                  <c:v>18937</c:v>
                </c:pt>
                <c:pt idx="71">
                  <c:v>22321</c:v>
                </c:pt>
                <c:pt idx="72">
                  <c:v>15306</c:v>
                </c:pt>
                <c:pt idx="73">
                  <c:v>16712</c:v>
                </c:pt>
                <c:pt idx="74">
                  <c:v>16880</c:v>
                </c:pt>
                <c:pt idx="75">
                  <c:v>7016</c:v>
                </c:pt>
                <c:pt idx="76">
                  <c:v>27289</c:v>
                </c:pt>
                <c:pt idx="77">
                  <c:v>20717</c:v>
                </c:pt>
                <c:pt idx="78">
                  <c:v>32809</c:v>
                </c:pt>
                <c:pt idx="79">
                  <c:v>76448</c:v>
                </c:pt>
                <c:pt idx="80">
                  <c:v>50536</c:v>
                </c:pt>
                <c:pt idx="81">
                  <c:v>25733</c:v>
                </c:pt>
                <c:pt idx="82">
                  <c:v>28005</c:v>
                </c:pt>
                <c:pt idx="83">
                  <c:v>16871</c:v>
                </c:pt>
                <c:pt idx="84">
                  <c:v>39760</c:v>
                </c:pt>
                <c:pt idx="85">
                  <c:v>19153</c:v>
                </c:pt>
                <c:pt idx="86">
                  <c:v>14875</c:v>
                </c:pt>
                <c:pt idx="87">
                  <c:v>20700</c:v>
                </c:pt>
                <c:pt idx="88">
                  <c:v>39069</c:v>
                </c:pt>
                <c:pt idx="89">
                  <c:v>15336</c:v>
                </c:pt>
                <c:pt idx="90">
                  <c:v>28961</c:v>
                </c:pt>
                <c:pt idx="91">
                  <c:v>25951</c:v>
                </c:pt>
                <c:pt idx="92">
                  <c:v>10738</c:v>
                </c:pt>
                <c:pt idx="93">
                  <c:v>28083</c:v>
                </c:pt>
                <c:pt idx="94">
                  <c:v>37296</c:v>
                </c:pt>
                <c:pt idx="95">
                  <c:v>31700</c:v>
                </c:pt>
                <c:pt idx="96">
                  <c:v>39886</c:v>
                </c:pt>
                <c:pt idx="97">
                  <c:v>55448</c:v>
                </c:pt>
                <c:pt idx="98">
                  <c:v>27787</c:v>
                </c:pt>
                <c:pt idx="99">
                  <c:v>31822</c:v>
                </c:pt>
                <c:pt idx="100">
                  <c:v>23339</c:v>
                </c:pt>
                <c:pt idx="101">
                  <c:v>30487</c:v>
                </c:pt>
                <c:pt idx="102">
                  <c:v>33510</c:v>
                </c:pt>
                <c:pt idx="103">
                  <c:v>38035</c:v>
                </c:pt>
                <c:pt idx="104">
                  <c:v>49098</c:v>
                </c:pt>
                <c:pt idx="105">
                  <c:v>33884</c:v>
                </c:pt>
              </c:numCache>
            </c:numRef>
          </c:val>
          <c:extLst>
            <c:ext xmlns:c16="http://schemas.microsoft.com/office/drawing/2014/chart" uri="{C3380CC4-5D6E-409C-BE32-E72D297353CC}">
              <c16:uniqueId val="{00000000-5BCE-4375-BB2C-189EDFFE0A64}"/>
            </c:ext>
          </c:extLst>
        </c:ser>
        <c:dLbls>
          <c:showLegendKey val="0"/>
          <c:showVal val="0"/>
          <c:showCatName val="0"/>
          <c:showSerName val="0"/>
          <c:showPercent val="0"/>
          <c:showBubbleSize val="0"/>
        </c:dLbls>
        <c:gapWidth val="30"/>
        <c:axId val="2107945711"/>
        <c:axId val="934389807"/>
      </c:barChart>
      <c:dateAx>
        <c:axId val="2107945711"/>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bg1"/>
                </a:solidFill>
                <a:latin typeface="+mn-lt"/>
                <a:ea typeface="+mn-ea"/>
                <a:cs typeface="+mn-cs"/>
              </a:defRPr>
            </a:pPr>
            <a:endParaRPr lang="en-US"/>
          </a:p>
        </c:txPr>
        <c:crossAx val="934389807"/>
        <c:crosses val="autoZero"/>
        <c:auto val="1"/>
        <c:lblOffset val="100"/>
        <c:baseTimeUnit val="days"/>
        <c:majorUnit val="2"/>
        <c:majorTimeUnit val="days"/>
      </c:dateAx>
      <c:valAx>
        <c:axId val="93438980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2107945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6.6995795826354149E-2"/>
          <c:y val="5.5570707407621718E-2"/>
          <c:w val="0.89081715475451917"/>
          <c:h val="0.79967017694128084"/>
        </c:manualLayout>
      </c:layout>
      <c:barChart>
        <c:barDir val="col"/>
        <c:grouping val="stacked"/>
        <c:varyColors val="0"/>
        <c:ser>
          <c:idx val="2"/>
          <c:order val="1"/>
          <c:tx>
            <c:strRef>
              <c:f>'Filtered Data'!$BK$2</c:f>
              <c:strCache>
                <c:ptCount val="1"/>
                <c:pt idx="0">
                  <c:v>Non-LTCF deaths</c:v>
                </c:pt>
              </c:strCache>
            </c:strRef>
          </c:tx>
          <c:spPr>
            <a:solidFill>
              <a:srgbClr val="90C74A"/>
            </a:solidFill>
            <a:ln>
              <a:noFill/>
            </a:ln>
            <a:effectLst/>
          </c:spPr>
          <c:invertIfNegative val="0"/>
          <c:cat>
            <c:numRef>
              <c:f>'Filtered Data'!$BE$3:$BE$108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'Filtered Data'!$BK$3:$BK$108</c:f>
              <c:numCache>
                <c:formatCode>General</c:formatCode>
                <c:ptCount val="106"/>
                <c:pt idx="4" formatCode="#,##0">
                  <c:v>1</c:v>
                </c:pt>
                <c:pt idx="5" formatCode="#,##0">
                  <c:v>1</c:v>
                </c:pt>
                <c:pt idx="9" formatCode="#,##0">
                  <c:v>1</c:v>
                </c:pt>
                <c:pt idx="13" formatCode="#,##0">
                  <c:v>2</c:v>
                </c:pt>
                <c:pt idx="14" formatCode="#,##0">
                  <c:v>1</c:v>
                </c:pt>
                <c:pt idx="16" formatCode="#,##0">
                  <c:v>1</c:v>
                </c:pt>
                <c:pt idx="17" formatCode="#,##0">
                  <c:v>1</c:v>
                </c:pt>
                <c:pt idx="18" formatCode="#,##0">
                  <c:v>0</c:v>
                </c:pt>
                <c:pt idx="19" formatCode="#,##0">
                  <c:v>2</c:v>
                </c:pt>
                <c:pt idx="20" formatCode="#,##0">
                  <c:v>6</c:v>
                </c:pt>
                <c:pt idx="21" formatCode="#,##0">
                  <c:v>3</c:v>
                </c:pt>
                <c:pt idx="22" formatCode="#,##0">
                  <c:v>3</c:v>
                </c:pt>
                <c:pt idx="23" formatCode="#,##0">
                  <c:v>14</c:v>
                </c:pt>
                <c:pt idx="24" formatCode="#,##0">
                  <c:v>17</c:v>
                </c:pt>
                <c:pt idx="25" formatCode="#,##0">
                  <c:v>11</c:v>
                </c:pt>
                <c:pt idx="26" formatCode="#,##0">
                  <c:v>18</c:v>
                </c:pt>
                <c:pt idx="27" formatCode="#,##0">
                  <c:v>12</c:v>
                </c:pt>
                <c:pt idx="28" formatCode="#,##0">
                  <c:v>18</c:v>
                </c:pt>
                <c:pt idx="29" formatCode="#,##0">
                  <c:v>20</c:v>
                </c:pt>
                <c:pt idx="30" formatCode="#,##0">
                  <c:v>27</c:v>
                </c:pt>
                <c:pt idx="31" formatCode="#,##0">
                  <c:v>24</c:v>
                </c:pt>
                <c:pt idx="32" formatCode="#,##0">
                  <c:v>28</c:v>
                </c:pt>
                <c:pt idx="33" formatCode="#,##0">
                  <c:v>26</c:v>
                </c:pt>
                <c:pt idx="34" formatCode="#,##0">
                  <c:v>30</c:v>
                </c:pt>
                <c:pt idx="35" formatCode="#,##0">
                  <c:v>34</c:v>
                </c:pt>
                <c:pt idx="36" formatCode="#,##0">
                  <c:v>36</c:v>
                </c:pt>
                <c:pt idx="37" formatCode="#,##0">
                  <c:v>37</c:v>
                </c:pt>
                <c:pt idx="38" formatCode="#,##0">
                  <c:v>32</c:v>
                </c:pt>
                <c:pt idx="39" formatCode="#,##0">
                  <c:v>29</c:v>
                </c:pt>
                <c:pt idx="40" formatCode="#,##0">
                  <c:v>24</c:v>
                </c:pt>
                <c:pt idx="41" formatCode="#,##0">
                  <c:v>30</c:v>
                </c:pt>
                <c:pt idx="42" formatCode="#,##0">
                  <c:v>23</c:v>
                </c:pt>
                <c:pt idx="43" formatCode="#,##0">
                  <c:v>31</c:v>
                </c:pt>
                <c:pt idx="44" formatCode="#,##0">
                  <c:v>29</c:v>
                </c:pt>
                <c:pt idx="45" formatCode="#,##0">
                  <c:v>25</c:v>
                </c:pt>
                <c:pt idx="46" formatCode="#,##0">
                  <c:v>23</c:v>
                </c:pt>
                <c:pt idx="47" formatCode="#,##0">
                  <c:v>31</c:v>
                </c:pt>
                <c:pt idx="48" formatCode="#,##0">
                  <c:v>19</c:v>
                </c:pt>
                <c:pt idx="49" formatCode="#,##0">
                  <c:v>27</c:v>
                </c:pt>
                <c:pt idx="50" formatCode="#,##0">
                  <c:v>26</c:v>
                </c:pt>
                <c:pt idx="51" formatCode="#,##0">
                  <c:v>23</c:v>
                </c:pt>
                <c:pt idx="52" formatCode="#,##0">
                  <c:v>17</c:v>
                </c:pt>
                <c:pt idx="53" formatCode="#,##0">
                  <c:v>28</c:v>
                </c:pt>
                <c:pt idx="54" formatCode="#,##0">
                  <c:v>15</c:v>
                </c:pt>
                <c:pt idx="55" formatCode="#,##0">
                  <c:v>17</c:v>
                </c:pt>
                <c:pt idx="56" formatCode="#,##0">
                  <c:v>26</c:v>
                </c:pt>
                <c:pt idx="57" formatCode="#,##0">
                  <c:v>15</c:v>
                </c:pt>
                <c:pt idx="58" formatCode="#,##0">
                  <c:v>22</c:v>
                </c:pt>
                <c:pt idx="59" formatCode="#,##0">
                  <c:v>19</c:v>
                </c:pt>
                <c:pt idx="60" formatCode="#,##0">
                  <c:v>21</c:v>
                </c:pt>
                <c:pt idx="61" formatCode="#,##0">
                  <c:v>19</c:v>
                </c:pt>
                <c:pt idx="62" formatCode="#,##0">
                  <c:v>12</c:v>
                </c:pt>
                <c:pt idx="63" formatCode="#,##0">
                  <c:v>12</c:v>
                </c:pt>
                <c:pt idx="64" formatCode="#,##0">
                  <c:v>24</c:v>
                </c:pt>
                <c:pt idx="65" formatCode="#,##0">
                  <c:v>15</c:v>
                </c:pt>
                <c:pt idx="66" formatCode="#,##0">
                  <c:v>14</c:v>
                </c:pt>
                <c:pt idx="67" formatCode="#,##0">
                  <c:v>16</c:v>
                </c:pt>
                <c:pt idx="68" formatCode="#,##0">
                  <c:v>9</c:v>
                </c:pt>
                <c:pt idx="69" formatCode="#,##0">
                  <c:v>13</c:v>
                </c:pt>
                <c:pt idx="70" formatCode="#,##0">
                  <c:v>6</c:v>
                </c:pt>
                <c:pt idx="71" formatCode="#,##0">
                  <c:v>13</c:v>
                </c:pt>
                <c:pt idx="72" formatCode="#,##0">
                  <c:v>11</c:v>
                </c:pt>
                <c:pt idx="73" formatCode="#,##0">
                  <c:v>17</c:v>
                </c:pt>
                <c:pt idx="74" formatCode="#,##0">
                  <c:v>14</c:v>
                </c:pt>
                <c:pt idx="75" formatCode="#,##0">
                  <c:v>9</c:v>
                </c:pt>
                <c:pt idx="76" formatCode="#,##0">
                  <c:v>8</c:v>
                </c:pt>
                <c:pt idx="77" formatCode="#,##0">
                  <c:v>7</c:v>
                </c:pt>
                <c:pt idx="78" formatCode="#,##0">
                  <c:v>6</c:v>
                </c:pt>
                <c:pt idx="79" formatCode="#,##0">
                  <c:v>18</c:v>
                </c:pt>
                <c:pt idx="80" formatCode="#,##0">
                  <c:v>10</c:v>
                </c:pt>
                <c:pt idx="81" formatCode="#,##0">
                  <c:v>10</c:v>
                </c:pt>
                <c:pt idx="82" formatCode="#,##0">
                  <c:v>14</c:v>
                </c:pt>
                <c:pt idx="83" formatCode="#,##0">
                  <c:v>11</c:v>
                </c:pt>
                <c:pt idx="84" formatCode="#,##0">
                  <c:v>7</c:v>
                </c:pt>
                <c:pt idx="85" formatCode="#,##0">
                  <c:v>9</c:v>
                </c:pt>
                <c:pt idx="86" formatCode="#,##0">
                  <c:v>9</c:v>
                </c:pt>
                <c:pt idx="87" formatCode="#,##0">
                  <c:v>13</c:v>
                </c:pt>
                <c:pt idx="88" formatCode="#,##0">
                  <c:v>14</c:v>
                </c:pt>
                <c:pt idx="89" formatCode="#,##0">
                  <c:v>7</c:v>
                </c:pt>
                <c:pt idx="90" formatCode="#,##0">
                  <c:v>13</c:v>
                </c:pt>
                <c:pt idx="91" formatCode="#,##0">
                  <c:v>12</c:v>
                </c:pt>
                <c:pt idx="92" formatCode="#,##0">
                  <c:v>11</c:v>
                </c:pt>
                <c:pt idx="93" formatCode="#,##0">
                  <c:v>18</c:v>
                </c:pt>
                <c:pt idx="94" formatCode="#,##0">
                  <c:v>11</c:v>
                </c:pt>
                <c:pt idx="95" formatCode="#,##0">
                  <c:v>7</c:v>
                </c:pt>
                <c:pt idx="96" formatCode="#,##0">
                  <c:v>10</c:v>
                </c:pt>
                <c:pt idx="97" formatCode="#,##0">
                  <c:v>5</c:v>
                </c:pt>
                <c:pt idx="98" formatCode="#,##0">
                  <c:v>7</c:v>
                </c:pt>
                <c:pt idx="99" formatCode="#,##0">
                  <c:v>7</c:v>
                </c:pt>
                <c:pt idx="100" formatCode="#,##0">
                  <c:v>3</c:v>
                </c:pt>
                <c:pt idx="101" formatCode="#,##0">
                  <c:v>6</c:v>
                </c:pt>
                <c:pt idx="102" formatCode="#,##0">
                  <c:v>7</c:v>
                </c:pt>
                <c:pt idx="103" formatCode="#,##0">
                  <c:v>6</c:v>
                </c:pt>
                <c:pt idx="104" formatCode="#,##0">
                  <c:v>2</c:v>
                </c:pt>
                <c:pt idx="105" formatCode="#,##0">
                  <c:v>1</c:v>
                </c:pt>
              </c:numCache>
            </c:numRef>
          </c:val>
          <c:extLst xmlns:c15="http://schemas.microsoft.com/office/drawing/2012/chart">
            <c:ext xmlns:c16="http://schemas.microsoft.com/office/drawing/2014/chart" uri="{C3380CC4-5D6E-409C-BE32-E72D297353CC}">
              <c16:uniqueId val="{0000000A-9EE5-4081-BEB0-4AA309A14A01}"/>
            </c:ext>
          </c:extLst>
        </c:ser>
        <c:ser>
          <c:idx val="1"/>
          <c:order val="2"/>
          <c:tx>
            <c:strRef>
              <c:f>'Filtered Data'!$BI$2</c:f>
              <c:strCache>
                <c:ptCount val="1"/>
                <c:pt idx="0">
                  <c:v>LTCF deaths</c:v>
                </c:pt>
              </c:strCache>
            </c:strRef>
          </c:tx>
          <c:spPr>
            <a:solidFill>
              <a:schemeClr val="bg1"/>
            </a:solidFill>
            <a:ln>
              <a:noFill/>
            </a:ln>
            <a:effectLst/>
          </c:spPr>
          <c:invertIfNegative val="0"/>
          <c:cat>
            <c:numRef>
              <c:f>'Filtered Data'!$BE$3:$BE$108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'Filtered Data'!$BI$3:$BI$108</c:f>
              <c:numCache>
                <c:formatCode>General</c:formatCode>
                <c:ptCount val="106"/>
                <c:pt idx="4" formatCode="#,##0">
                  <c:v>0</c:v>
                </c:pt>
                <c:pt idx="5" formatCode="#,##0">
                  <c:v>0</c:v>
                </c:pt>
                <c:pt idx="9" formatCode="#,##0">
                  <c:v>0</c:v>
                </c:pt>
                <c:pt idx="13" formatCode="#,##0">
                  <c:v>0</c:v>
                </c:pt>
                <c:pt idx="14" formatCode="#,##0">
                  <c:v>0</c:v>
                </c:pt>
                <c:pt idx="16" formatCode="#,##0">
                  <c:v>2</c:v>
                </c:pt>
                <c:pt idx="17" formatCode="#,##0">
                  <c:v>0</c:v>
                </c:pt>
                <c:pt idx="18" formatCode="#,##0">
                  <c:v>2</c:v>
                </c:pt>
                <c:pt idx="19" formatCode="#,##0">
                  <c:v>0</c:v>
                </c:pt>
                <c:pt idx="20" formatCode="#,##0">
                  <c:v>1</c:v>
                </c:pt>
                <c:pt idx="21" formatCode="#,##0">
                  <c:v>0</c:v>
                </c:pt>
                <c:pt idx="22" formatCode="#,##0">
                  <c:v>2</c:v>
                </c:pt>
                <c:pt idx="23" formatCode="#,##0">
                  <c:v>0</c:v>
                </c:pt>
                <c:pt idx="24" formatCode="#,##0">
                  <c:v>3</c:v>
                </c:pt>
                <c:pt idx="25" formatCode="#,##0">
                  <c:v>2</c:v>
                </c:pt>
                <c:pt idx="26" formatCode="#,##0">
                  <c:v>0</c:v>
                </c:pt>
                <c:pt idx="27" formatCode="#,##0">
                  <c:v>0</c:v>
                </c:pt>
                <c:pt idx="28" formatCode="#,##0">
                  <c:v>1</c:v>
                </c:pt>
                <c:pt idx="29" formatCode="#,##0">
                  <c:v>2</c:v>
                </c:pt>
                <c:pt idx="30" formatCode="#,##0">
                  <c:v>4</c:v>
                </c:pt>
                <c:pt idx="31" formatCode="#,##0">
                  <c:v>7</c:v>
                </c:pt>
                <c:pt idx="32" formatCode="#,##0">
                  <c:v>7</c:v>
                </c:pt>
                <c:pt idx="33" formatCode="#,##0">
                  <c:v>4</c:v>
                </c:pt>
                <c:pt idx="34" formatCode="#,##0">
                  <c:v>5</c:v>
                </c:pt>
                <c:pt idx="35" formatCode="#,##0">
                  <c:v>9</c:v>
                </c:pt>
                <c:pt idx="36" formatCode="#,##0">
                  <c:v>8</c:v>
                </c:pt>
                <c:pt idx="37" formatCode="#,##0">
                  <c:v>8</c:v>
                </c:pt>
                <c:pt idx="38" formatCode="#,##0">
                  <c:v>11</c:v>
                </c:pt>
                <c:pt idx="39" formatCode="#,##0">
                  <c:v>10</c:v>
                </c:pt>
                <c:pt idx="40" formatCode="#,##0">
                  <c:v>17</c:v>
                </c:pt>
                <c:pt idx="41" formatCode="#,##0">
                  <c:v>11</c:v>
                </c:pt>
                <c:pt idx="42" formatCode="#,##0">
                  <c:v>12</c:v>
                </c:pt>
                <c:pt idx="43" formatCode="#,##0">
                  <c:v>14</c:v>
                </c:pt>
                <c:pt idx="44" formatCode="#,##0">
                  <c:v>20</c:v>
                </c:pt>
                <c:pt idx="45" formatCode="#,##0">
                  <c:v>17</c:v>
                </c:pt>
                <c:pt idx="46" formatCode="#,##0">
                  <c:v>20</c:v>
                </c:pt>
                <c:pt idx="47" formatCode="#,##0">
                  <c:v>25</c:v>
                </c:pt>
                <c:pt idx="48" formatCode="#,##0">
                  <c:v>20</c:v>
                </c:pt>
                <c:pt idx="49" formatCode="#,##0">
                  <c:v>23</c:v>
                </c:pt>
                <c:pt idx="50" formatCode="#,##0">
                  <c:v>24</c:v>
                </c:pt>
                <c:pt idx="51" formatCode="#,##0">
                  <c:v>24</c:v>
                </c:pt>
                <c:pt idx="52" formatCode="#,##0">
                  <c:v>26</c:v>
                </c:pt>
                <c:pt idx="53" formatCode="#,##0">
                  <c:v>24</c:v>
                </c:pt>
                <c:pt idx="54" formatCode="#,##0">
                  <c:v>24</c:v>
                </c:pt>
                <c:pt idx="55" formatCode="#,##0">
                  <c:v>24</c:v>
                </c:pt>
                <c:pt idx="56" formatCode="#,##0">
                  <c:v>24</c:v>
                </c:pt>
                <c:pt idx="57" formatCode="#,##0">
                  <c:v>27</c:v>
                </c:pt>
                <c:pt idx="58" formatCode="#,##0">
                  <c:v>31</c:v>
                </c:pt>
                <c:pt idx="59" formatCode="#,##0">
                  <c:v>26</c:v>
                </c:pt>
                <c:pt idx="60" formatCode="#,##0">
                  <c:v>30</c:v>
                </c:pt>
                <c:pt idx="61" formatCode="#,##0">
                  <c:v>32</c:v>
                </c:pt>
                <c:pt idx="62" formatCode="#,##0">
                  <c:v>18</c:v>
                </c:pt>
                <c:pt idx="63" formatCode="#,##0">
                  <c:v>29</c:v>
                </c:pt>
                <c:pt idx="64" formatCode="#,##0">
                  <c:v>37</c:v>
                </c:pt>
                <c:pt idx="65" formatCode="#,##0">
                  <c:v>24</c:v>
                </c:pt>
                <c:pt idx="66" formatCode="#,##0">
                  <c:v>36</c:v>
                </c:pt>
                <c:pt idx="67" formatCode="#,##0">
                  <c:v>27</c:v>
                </c:pt>
                <c:pt idx="68" formatCode="#,##0">
                  <c:v>25</c:v>
                </c:pt>
                <c:pt idx="69" formatCode="#,##0">
                  <c:v>20</c:v>
                </c:pt>
                <c:pt idx="70" formatCode="#,##0">
                  <c:v>31</c:v>
                </c:pt>
                <c:pt idx="71" formatCode="#,##0">
                  <c:v>32</c:v>
                </c:pt>
                <c:pt idx="72" formatCode="#,##0">
                  <c:v>32</c:v>
                </c:pt>
                <c:pt idx="73" formatCode="#,##0">
                  <c:v>24</c:v>
                </c:pt>
                <c:pt idx="74" formatCode="#,##0">
                  <c:v>32</c:v>
                </c:pt>
                <c:pt idx="75" formatCode="#,##0">
                  <c:v>26</c:v>
                </c:pt>
                <c:pt idx="76" formatCode="#,##0">
                  <c:v>28</c:v>
                </c:pt>
                <c:pt idx="77" formatCode="#,##0">
                  <c:v>34</c:v>
                </c:pt>
                <c:pt idx="78" formatCode="#,##0">
                  <c:v>16</c:v>
                </c:pt>
                <c:pt idx="79" formatCode="#,##0">
                  <c:v>19</c:v>
                </c:pt>
                <c:pt idx="80" formatCode="#,##0">
                  <c:v>29</c:v>
                </c:pt>
                <c:pt idx="81" formatCode="#,##0">
                  <c:v>28</c:v>
                </c:pt>
                <c:pt idx="82" formatCode="#,##0">
                  <c:v>20</c:v>
                </c:pt>
                <c:pt idx="83" formatCode="#,##0">
                  <c:v>29</c:v>
                </c:pt>
                <c:pt idx="84" formatCode="#,##0">
                  <c:v>29</c:v>
                </c:pt>
                <c:pt idx="85" formatCode="#,##0">
                  <c:v>27</c:v>
                </c:pt>
                <c:pt idx="86" formatCode="#,##0">
                  <c:v>16</c:v>
                </c:pt>
                <c:pt idx="87" formatCode="#,##0">
                  <c:v>26</c:v>
                </c:pt>
                <c:pt idx="88" formatCode="#,##0">
                  <c:v>24</c:v>
                </c:pt>
                <c:pt idx="89" formatCode="#,##0">
                  <c:v>18</c:v>
                </c:pt>
                <c:pt idx="90" formatCode="#,##0">
                  <c:v>22</c:v>
                </c:pt>
                <c:pt idx="91" formatCode="#,##0">
                  <c:v>23</c:v>
                </c:pt>
                <c:pt idx="92" formatCode="#,##0">
                  <c:v>18</c:v>
                </c:pt>
                <c:pt idx="93" formatCode="#,##0">
                  <c:v>23</c:v>
                </c:pt>
                <c:pt idx="94" formatCode="#,##0">
                  <c:v>28</c:v>
                </c:pt>
                <c:pt idx="95" formatCode="#,##0">
                  <c:v>12</c:v>
                </c:pt>
                <c:pt idx="96" formatCode="#,##0">
                  <c:v>17</c:v>
                </c:pt>
                <c:pt idx="97" formatCode="#,##0">
                  <c:v>18</c:v>
                </c:pt>
                <c:pt idx="98" formatCode="#,##0">
                  <c:v>13</c:v>
                </c:pt>
                <c:pt idx="99" formatCode="#,##0">
                  <c:v>16</c:v>
                </c:pt>
                <c:pt idx="100" formatCode="#,##0">
                  <c:v>19</c:v>
                </c:pt>
                <c:pt idx="101" formatCode="#,##0">
                  <c:v>14</c:v>
                </c:pt>
                <c:pt idx="102" formatCode="#,##0">
                  <c:v>4</c:v>
                </c:pt>
                <c:pt idx="103" formatCode="#,##0">
                  <c:v>10</c:v>
                </c:pt>
                <c:pt idx="104" formatCode="#,##0">
                  <c:v>4</c:v>
                </c:pt>
                <c:pt idx="105" formatCode="#,##0">
                  <c:v>2</c:v>
                </c:pt>
              </c:numCache>
            </c:numRef>
          </c:val>
          <c:extLst xmlns:c15="http://schemas.microsoft.com/office/drawing/2012/chart">
            <c:ext xmlns:c16="http://schemas.microsoft.com/office/drawing/2014/chart" uri="{C3380CC4-5D6E-409C-BE32-E72D297353CC}">
              <c16:uniqueId val="{0000001D-9EE5-4081-BEB0-4AA309A14A01}"/>
            </c:ext>
          </c:extLst>
        </c:ser>
        <c:dLbls>
          <c:showLegendKey val="0"/>
          <c:showVal val="0"/>
          <c:showCatName val="0"/>
          <c:showSerName val="0"/>
          <c:showPercent val="0"/>
          <c:showBubbleSize val="0"/>
        </c:dLbls>
        <c:gapWidth val="30"/>
        <c:overlap val="100"/>
        <c:axId val="1540900880"/>
        <c:axId val="471608128"/>
        <c:extLst>
          <c:ext xmlns:c15="http://schemas.microsoft.com/office/drawing/2012/chart" uri="{02D57815-91ED-43cb-92C2-25804820EDAC}">
            <c15:filteredBarSeries>
              <c15:ser>
                <c:idx val="0"/>
                <c:order val="0"/>
                <c:tx>
                  <c:strRef>
                    <c:extLst>
                      <c:ext uri="{02D57815-91ED-43cb-92C2-25804820EDAC}">
                        <c15:formulaRef>
                          <c15:sqref>'Filtered Data'!$BF$2</c15:sqref>
                        </c15:formulaRef>
                      </c:ext>
                    </c:extLst>
                    <c:strCache>
                      <c:ptCount val="1"/>
                      <c:pt idx="0">
                        <c:v>Deaths</c:v>
                      </c:pt>
                    </c:strCache>
                  </c:strRef>
                </c:tx>
                <c:spPr>
                  <a:solidFill>
                    <a:schemeClr val="accent5">
                      <a:shade val="65000"/>
                    </a:schemeClr>
                  </a:solidFill>
                  <a:ln>
                    <a:noFill/>
                  </a:ln>
                  <a:effectLst/>
                </c:spPr>
                <c:invertIfNegative val="0"/>
                <c:cat>
                  <c:numRef>
                    <c:extLst>
                      <c:ext uri="{02D57815-91ED-43cb-92C2-25804820EDAC}">
                        <c15:formulaRef>
                          <c15:sqref>'Filtered Data'!$BE$3:$BE$108</c15:sqref>
                        </c15:formulaRef>
                      </c:ext>
                    </c:extLst>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extLst>
                      <c:ext uri="{02D57815-91ED-43cb-92C2-25804820EDAC}">
                        <c15:formulaRef>
                          <c15:sqref>'Filtered Data'!$BF$3:$BF$108</c15:sqref>
                        </c15:formulaRef>
                      </c:ext>
                    </c:extLst>
                    <c:numCache>
                      <c:formatCode>General</c:formatCode>
                      <c:ptCount val="106"/>
                      <c:pt idx="4" formatCode="#,##0">
                        <c:v>1</c:v>
                      </c:pt>
                      <c:pt idx="5" formatCode="#,##0">
                        <c:v>1</c:v>
                      </c:pt>
                      <c:pt idx="9" formatCode="#,##0">
                        <c:v>1</c:v>
                      </c:pt>
                      <c:pt idx="13" formatCode="#,##0">
                        <c:v>2</c:v>
                      </c:pt>
                      <c:pt idx="14" formatCode="#,##0">
                        <c:v>1</c:v>
                      </c:pt>
                      <c:pt idx="16" formatCode="#,##0">
                        <c:v>3</c:v>
                      </c:pt>
                      <c:pt idx="17" formatCode="#,##0">
                        <c:v>1</c:v>
                      </c:pt>
                      <c:pt idx="18" formatCode="#,##0">
                        <c:v>2</c:v>
                      </c:pt>
                      <c:pt idx="19" formatCode="#,##0">
                        <c:v>2</c:v>
                      </c:pt>
                      <c:pt idx="20" formatCode="#,##0">
                        <c:v>7</c:v>
                      </c:pt>
                      <c:pt idx="21" formatCode="#,##0">
                        <c:v>3</c:v>
                      </c:pt>
                      <c:pt idx="22" formatCode="#,##0">
                        <c:v>5</c:v>
                      </c:pt>
                      <c:pt idx="23" formatCode="#,##0">
                        <c:v>14</c:v>
                      </c:pt>
                      <c:pt idx="24" formatCode="#,##0">
                        <c:v>20</c:v>
                      </c:pt>
                      <c:pt idx="25" formatCode="#,##0">
                        <c:v>13</c:v>
                      </c:pt>
                      <c:pt idx="26" formatCode="#,##0">
                        <c:v>18</c:v>
                      </c:pt>
                      <c:pt idx="27" formatCode="#,##0">
                        <c:v>12</c:v>
                      </c:pt>
                      <c:pt idx="28" formatCode="#,##0">
                        <c:v>19</c:v>
                      </c:pt>
                      <c:pt idx="29" formatCode="#,##0">
                        <c:v>22</c:v>
                      </c:pt>
                      <c:pt idx="30" formatCode="#,##0">
                        <c:v>31</c:v>
                      </c:pt>
                      <c:pt idx="31" formatCode="#,##0">
                        <c:v>31</c:v>
                      </c:pt>
                      <c:pt idx="32" formatCode="#,##0">
                        <c:v>35</c:v>
                      </c:pt>
                      <c:pt idx="33" formatCode="#,##0">
                        <c:v>30</c:v>
                      </c:pt>
                      <c:pt idx="34" formatCode="#,##0">
                        <c:v>35</c:v>
                      </c:pt>
                      <c:pt idx="35" formatCode="#,##0">
                        <c:v>43</c:v>
                      </c:pt>
                      <c:pt idx="36" formatCode="#,##0">
                        <c:v>44</c:v>
                      </c:pt>
                      <c:pt idx="37" formatCode="#,##0">
                        <c:v>45</c:v>
                      </c:pt>
                      <c:pt idx="38" formatCode="#,##0">
                        <c:v>43</c:v>
                      </c:pt>
                      <c:pt idx="39" formatCode="#,##0">
                        <c:v>39</c:v>
                      </c:pt>
                      <c:pt idx="40" formatCode="#,##0">
                        <c:v>41</c:v>
                      </c:pt>
                      <c:pt idx="41" formatCode="#,##0">
                        <c:v>41</c:v>
                      </c:pt>
                      <c:pt idx="42" formatCode="#,##0">
                        <c:v>35</c:v>
                      </c:pt>
                      <c:pt idx="43" formatCode="#,##0">
                        <c:v>45</c:v>
                      </c:pt>
                      <c:pt idx="44" formatCode="#,##0">
                        <c:v>49</c:v>
                      </c:pt>
                      <c:pt idx="45" formatCode="#,##0">
                        <c:v>42</c:v>
                      </c:pt>
                      <c:pt idx="46" formatCode="#,##0">
                        <c:v>43</c:v>
                      </c:pt>
                      <c:pt idx="47" formatCode="#,##0">
                        <c:v>56</c:v>
                      </c:pt>
                      <c:pt idx="48" formatCode="#,##0">
                        <c:v>39</c:v>
                      </c:pt>
                      <c:pt idx="49" formatCode="#,##0">
                        <c:v>50</c:v>
                      </c:pt>
                      <c:pt idx="50" formatCode="#,##0">
                        <c:v>50</c:v>
                      </c:pt>
                      <c:pt idx="51" formatCode="#,##0">
                        <c:v>47</c:v>
                      </c:pt>
                      <c:pt idx="52" formatCode="#,##0">
                        <c:v>43</c:v>
                      </c:pt>
                      <c:pt idx="53" formatCode="#,##0">
                        <c:v>52</c:v>
                      </c:pt>
                      <c:pt idx="54" formatCode="#,##0">
                        <c:v>39</c:v>
                      </c:pt>
                      <c:pt idx="55" formatCode="#,##0">
                        <c:v>41</c:v>
                      </c:pt>
                      <c:pt idx="56" formatCode="#,##0">
                        <c:v>50</c:v>
                      </c:pt>
                      <c:pt idx="57" formatCode="#,##0">
                        <c:v>42</c:v>
                      </c:pt>
                      <c:pt idx="58" formatCode="#,##0">
                        <c:v>53</c:v>
                      </c:pt>
                      <c:pt idx="59" formatCode="#,##0">
                        <c:v>45</c:v>
                      </c:pt>
                      <c:pt idx="60" formatCode="#,##0">
                        <c:v>51</c:v>
                      </c:pt>
                      <c:pt idx="61" formatCode="#,##0">
                        <c:v>51</c:v>
                      </c:pt>
                      <c:pt idx="62" formatCode="#,##0">
                        <c:v>30</c:v>
                      </c:pt>
                      <c:pt idx="63" formatCode="#,##0">
                        <c:v>41</c:v>
                      </c:pt>
                      <c:pt idx="64" formatCode="#,##0">
                        <c:v>61</c:v>
                      </c:pt>
                      <c:pt idx="65" formatCode="#,##0">
                        <c:v>39</c:v>
                      </c:pt>
                      <c:pt idx="66" formatCode="#,##0">
                        <c:v>50</c:v>
                      </c:pt>
                      <c:pt idx="67" formatCode="#,##0">
                        <c:v>43</c:v>
                      </c:pt>
                      <c:pt idx="68" formatCode="#,##0">
                        <c:v>34</c:v>
                      </c:pt>
                      <c:pt idx="69" formatCode="#,##0">
                        <c:v>33</c:v>
                      </c:pt>
                      <c:pt idx="70" formatCode="#,##0">
                        <c:v>37</c:v>
                      </c:pt>
                      <c:pt idx="71" formatCode="#,##0">
                        <c:v>45</c:v>
                      </c:pt>
                      <c:pt idx="72" formatCode="#,##0">
                        <c:v>43</c:v>
                      </c:pt>
                      <c:pt idx="73" formatCode="#,##0">
                        <c:v>41</c:v>
                      </c:pt>
                      <c:pt idx="74" formatCode="#,##0">
                        <c:v>46</c:v>
                      </c:pt>
                      <c:pt idx="75" formatCode="#,##0">
                        <c:v>35</c:v>
                      </c:pt>
                      <c:pt idx="76" formatCode="#,##0">
                        <c:v>36</c:v>
                      </c:pt>
                      <c:pt idx="77" formatCode="#,##0">
                        <c:v>41</c:v>
                      </c:pt>
                      <c:pt idx="78" formatCode="#,##0">
                        <c:v>22</c:v>
                      </c:pt>
                      <c:pt idx="79" formatCode="#,##0">
                        <c:v>37</c:v>
                      </c:pt>
                      <c:pt idx="80" formatCode="#,##0">
                        <c:v>39</c:v>
                      </c:pt>
                      <c:pt idx="81" formatCode="#,##0">
                        <c:v>38</c:v>
                      </c:pt>
                      <c:pt idx="82" formatCode="#,##0">
                        <c:v>34</c:v>
                      </c:pt>
                      <c:pt idx="83" formatCode="#,##0">
                        <c:v>40</c:v>
                      </c:pt>
                      <c:pt idx="84" formatCode="#,##0">
                        <c:v>36</c:v>
                      </c:pt>
                      <c:pt idx="85" formatCode="#,##0">
                        <c:v>36</c:v>
                      </c:pt>
                      <c:pt idx="86" formatCode="#,##0">
                        <c:v>25</c:v>
                      </c:pt>
                      <c:pt idx="87" formatCode="#,##0">
                        <c:v>39</c:v>
                      </c:pt>
                      <c:pt idx="88" formatCode="#,##0">
                        <c:v>38</c:v>
                      </c:pt>
                      <c:pt idx="89" formatCode="#,##0">
                        <c:v>25</c:v>
                      </c:pt>
                      <c:pt idx="90" formatCode="#,##0">
                        <c:v>35</c:v>
                      </c:pt>
                      <c:pt idx="91" formatCode="#,##0">
                        <c:v>35</c:v>
                      </c:pt>
                      <c:pt idx="92" formatCode="#,##0">
                        <c:v>29</c:v>
                      </c:pt>
                      <c:pt idx="93" formatCode="#,##0">
                        <c:v>41</c:v>
                      </c:pt>
                      <c:pt idx="94" formatCode="#,##0">
                        <c:v>39</c:v>
                      </c:pt>
                      <c:pt idx="95" formatCode="#,##0">
                        <c:v>19</c:v>
                      </c:pt>
                      <c:pt idx="96" formatCode="#,##0">
                        <c:v>27</c:v>
                      </c:pt>
                      <c:pt idx="97" formatCode="#,##0">
                        <c:v>23</c:v>
                      </c:pt>
                      <c:pt idx="98" formatCode="#,##0">
                        <c:v>20</c:v>
                      </c:pt>
                      <c:pt idx="99" formatCode="#,##0">
                        <c:v>23</c:v>
                      </c:pt>
                      <c:pt idx="100" formatCode="#,##0">
                        <c:v>22</c:v>
                      </c:pt>
                      <c:pt idx="101" formatCode="#,##0">
                        <c:v>20</c:v>
                      </c:pt>
                      <c:pt idx="102" formatCode="#,##0">
                        <c:v>11</c:v>
                      </c:pt>
                      <c:pt idx="103" formatCode="#,##0">
                        <c:v>16</c:v>
                      </c:pt>
                      <c:pt idx="104" formatCode="#,##0">
                        <c:v>6</c:v>
                      </c:pt>
                      <c:pt idx="105" formatCode="#,##0">
                        <c:v>3</c:v>
                      </c:pt>
                    </c:numCache>
                  </c:numRef>
                </c:val>
                <c:extLst>
                  <c:ext xmlns:c16="http://schemas.microsoft.com/office/drawing/2014/chart" uri="{C3380CC4-5D6E-409C-BE32-E72D297353CC}">
                    <c16:uniqueId val="{0000001E-9EE5-4081-BEB0-4AA309A14A01}"/>
                  </c:ext>
                </c:extLst>
              </c15:ser>
            </c15:filteredBarSeries>
          </c:ext>
        </c:extLst>
      </c:barChart>
      <c:dateAx>
        <c:axId val="1540900880"/>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471608128"/>
        <c:crosses val="autoZero"/>
        <c:auto val="1"/>
        <c:lblOffset val="100"/>
        <c:baseTimeUnit val="days"/>
        <c:majorUnit val="1"/>
        <c:majorTimeUnit val="days"/>
      </c:dateAx>
      <c:valAx>
        <c:axId val="471608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4090088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egendEntry>
        <c:idx val="1"/>
        <c:txPr>
          <a:bodyPr rot="0" spcFirstLastPara="1" vertOverflow="ellipsis" vert="horz" wrap="square" anchor="ctr" anchorCtr="1"/>
          <a:lstStyle/>
          <a:p>
            <a:pPr>
              <a:defRPr sz="2000" b="0" i="0" u="none" strike="noStrike" kern="1200" baseline="0">
                <a:solidFill>
                  <a:schemeClr val="bg1"/>
                </a:solidFill>
                <a:latin typeface="+mn-lt"/>
                <a:ea typeface="+mn-ea"/>
                <a:cs typeface="+mn-cs"/>
              </a:defRPr>
            </a:pPr>
            <a:endParaRPr lang="en-US"/>
          </a:p>
        </c:txPr>
      </c:legendEntry>
      <c:layout>
        <c:manualLayout>
          <c:xMode val="edge"/>
          <c:yMode val="edge"/>
          <c:x val="9.9206044450592223E-2"/>
          <c:y val="7.9069367603563395E-2"/>
          <c:w val="0.2042233179581372"/>
          <c:h val="0.17600663703818631"/>
        </c:manualLayout>
      </c:layout>
      <c:overlay val="0"/>
      <c:spPr>
        <a:solidFill>
          <a:schemeClr val="bg1">
            <a:alpha val="40000"/>
          </a:schemeClr>
        </a:solid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757905849308427E-2"/>
          <c:y val="0.11195866141732283"/>
          <c:w val="0.97649572649572647"/>
          <c:h val="0.81327296587926501"/>
        </c:manualLayout>
      </c:layout>
      <c:barChart>
        <c:barDir val="col"/>
        <c:grouping val="clustered"/>
        <c:varyColors val="0"/>
        <c:ser>
          <c:idx val="2"/>
          <c:order val="1"/>
          <c:tx>
            <c:strRef>
              <c:f>'Filtered Data'!$BK$2</c:f>
              <c:strCache>
                <c:ptCount val="1"/>
                <c:pt idx="0">
                  <c:v>Non-LTCF deaths</c:v>
                </c:pt>
              </c:strCache>
            </c:strRef>
          </c:tx>
          <c:spPr>
            <a:solidFill>
              <a:schemeClr val="bg1"/>
            </a:solidFill>
            <a:ln>
              <a:noFill/>
            </a:ln>
            <a:effectLst/>
          </c:spPr>
          <c:invertIfNegative val="0"/>
          <c:dLbls>
            <c:dLbl>
              <c:idx val="17"/>
              <c:delete val="1"/>
              <c:extLst>
                <c:ext xmlns:c15="http://schemas.microsoft.com/office/drawing/2012/chart" uri="{CE6537A1-D6FC-4f65-9D91-7224C49458BB}"/>
                <c:ext xmlns:c16="http://schemas.microsoft.com/office/drawing/2014/chart" uri="{C3380CC4-5D6E-409C-BE32-E72D297353CC}">
                  <c16:uniqueId val="{00000000-F5DC-4C4B-B104-F5D0626510CE}"/>
                </c:ext>
              </c:extLst>
            </c:dLbl>
            <c:spPr>
              <a:noFill/>
              <a:ln>
                <a:noFill/>
              </a:ln>
              <a:effectLst/>
            </c:spPr>
            <c:txPr>
              <a:bodyPr rot="-540000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'Filtered Data'!$BE$3:$BE$108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'Filtered Data'!$BK$3:$BK$108</c:f>
              <c:numCache>
                <c:formatCode>General</c:formatCode>
                <c:ptCount val="106"/>
                <c:pt idx="4" formatCode="#,##0">
                  <c:v>1</c:v>
                </c:pt>
                <c:pt idx="5" formatCode="#,##0">
                  <c:v>1</c:v>
                </c:pt>
                <c:pt idx="9" formatCode="#,##0">
                  <c:v>1</c:v>
                </c:pt>
                <c:pt idx="13" formatCode="#,##0">
                  <c:v>2</c:v>
                </c:pt>
                <c:pt idx="14" formatCode="#,##0">
                  <c:v>1</c:v>
                </c:pt>
                <c:pt idx="16" formatCode="#,##0">
                  <c:v>1</c:v>
                </c:pt>
                <c:pt idx="17" formatCode="#,##0">
                  <c:v>1</c:v>
                </c:pt>
                <c:pt idx="18" formatCode="#,##0">
                  <c:v>0</c:v>
                </c:pt>
                <c:pt idx="19" formatCode="#,##0">
                  <c:v>2</c:v>
                </c:pt>
                <c:pt idx="20" formatCode="#,##0">
                  <c:v>6</c:v>
                </c:pt>
                <c:pt idx="21" formatCode="#,##0">
                  <c:v>3</c:v>
                </c:pt>
                <c:pt idx="22" formatCode="#,##0">
                  <c:v>3</c:v>
                </c:pt>
                <c:pt idx="23" formatCode="#,##0">
                  <c:v>14</c:v>
                </c:pt>
                <c:pt idx="24" formatCode="#,##0">
                  <c:v>17</c:v>
                </c:pt>
                <c:pt idx="25" formatCode="#,##0">
                  <c:v>11</c:v>
                </c:pt>
                <c:pt idx="26" formatCode="#,##0">
                  <c:v>18</c:v>
                </c:pt>
                <c:pt idx="27" formatCode="#,##0">
                  <c:v>12</c:v>
                </c:pt>
                <c:pt idx="28" formatCode="#,##0">
                  <c:v>18</c:v>
                </c:pt>
                <c:pt idx="29" formatCode="#,##0">
                  <c:v>20</c:v>
                </c:pt>
                <c:pt idx="30" formatCode="#,##0">
                  <c:v>27</c:v>
                </c:pt>
                <c:pt idx="31" formatCode="#,##0">
                  <c:v>24</c:v>
                </c:pt>
                <c:pt idx="32" formatCode="#,##0">
                  <c:v>28</c:v>
                </c:pt>
                <c:pt idx="33" formatCode="#,##0">
                  <c:v>26</c:v>
                </c:pt>
                <c:pt idx="34" formatCode="#,##0">
                  <c:v>30</c:v>
                </c:pt>
                <c:pt idx="35" formatCode="#,##0">
                  <c:v>34</c:v>
                </c:pt>
                <c:pt idx="36" formatCode="#,##0">
                  <c:v>36</c:v>
                </c:pt>
                <c:pt idx="37" formatCode="#,##0">
                  <c:v>37</c:v>
                </c:pt>
                <c:pt idx="38" formatCode="#,##0">
                  <c:v>32</c:v>
                </c:pt>
                <c:pt idx="39" formatCode="#,##0">
                  <c:v>29</c:v>
                </c:pt>
                <c:pt idx="40" formatCode="#,##0">
                  <c:v>24</c:v>
                </c:pt>
                <c:pt idx="41" formatCode="#,##0">
                  <c:v>30</c:v>
                </c:pt>
                <c:pt idx="42" formatCode="#,##0">
                  <c:v>23</c:v>
                </c:pt>
                <c:pt idx="43" formatCode="#,##0">
                  <c:v>31</c:v>
                </c:pt>
                <c:pt idx="44" formatCode="#,##0">
                  <c:v>29</c:v>
                </c:pt>
                <c:pt idx="45" formatCode="#,##0">
                  <c:v>25</c:v>
                </c:pt>
                <c:pt idx="46" formatCode="#,##0">
                  <c:v>23</c:v>
                </c:pt>
                <c:pt idx="47" formatCode="#,##0">
                  <c:v>31</c:v>
                </c:pt>
                <c:pt idx="48" formatCode="#,##0">
                  <c:v>19</c:v>
                </c:pt>
                <c:pt idx="49" formatCode="#,##0">
                  <c:v>27</c:v>
                </c:pt>
                <c:pt idx="50" formatCode="#,##0">
                  <c:v>26</c:v>
                </c:pt>
                <c:pt idx="51" formatCode="#,##0">
                  <c:v>23</c:v>
                </c:pt>
                <c:pt idx="52" formatCode="#,##0">
                  <c:v>17</c:v>
                </c:pt>
                <c:pt idx="53" formatCode="#,##0">
                  <c:v>28</c:v>
                </c:pt>
                <c:pt idx="54" formatCode="#,##0">
                  <c:v>15</c:v>
                </c:pt>
                <c:pt idx="55" formatCode="#,##0">
                  <c:v>17</c:v>
                </c:pt>
                <c:pt idx="56" formatCode="#,##0">
                  <c:v>26</c:v>
                </c:pt>
                <c:pt idx="57" formatCode="#,##0">
                  <c:v>15</c:v>
                </c:pt>
                <c:pt idx="58" formatCode="#,##0">
                  <c:v>22</c:v>
                </c:pt>
                <c:pt idx="59" formatCode="#,##0">
                  <c:v>19</c:v>
                </c:pt>
                <c:pt idx="60" formatCode="#,##0">
                  <c:v>21</c:v>
                </c:pt>
                <c:pt idx="61" formatCode="#,##0">
                  <c:v>19</c:v>
                </c:pt>
                <c:pt idx="62" formatCode="#,##0">
                  <c:v>12</c:v>
                </c:pt>
                <c:pt idx="63" formatCode="#,##0">
                  <c:v>12</c:v>
                </c:pt>
                <c:pt idx="64" formatCode="#,##0">
                  <c:v>24</c:v>
                </c:pt>
                <c:pt idx="65" formatCode="#,##0">
                  <c:v>15</c:v>
                </c:pt>
                <c:pt idx="66" formatCode="#,##0">
                  <c:v>14</c:v>
                </c:pt>
                <c:pt idx="67" formatCode="#,##0">
                  <c:v>16</c:v>
                </c:pt>
                <c:pt idx="68" formatCode="#,##0">
                  <c:v>9</c:v>
                </c:pt>
                <c:pt idx="69" formatCode="#,##0">
                  <c:v>13</c:v>
                </c:pt>
                <c:pt idx="70" formatCode="#,##0">
                  <c:v>6</c:v>
                </c:pt>
                <c:pt idx="71" formatCode="#,##0">
                  <c:v>13</c:v>
                </c:pt>
                <c:pt idx="72" formatCode="#,##0">
                  <c:v>11</c:v>
                </c:pt>
                <c:pt idx="73" formatCode="#,##0">
                  <c:v>17</c:v>
                </c:pt>
                <c:pt idx="74" formatCode="#,##0">
                  <c:v>14</c:v>
                </c:pt>
                <c:pt idx="75" formatCode="#,##0">
                  <c:v>9</c:v>
                </c:pt>
                <c:pt idx="76" formatCode="#,##0">
                  <c:v>8</c:v>
                </c:pt>
                <c:pt idx="77" formatCode="#,##0">
                  <c:v>7</c:v>
                </c:pt>
                <c:pt idx="78" formatCode="#,##0">
                  <c:v>6</c:v>
                </c:pt>
                <c:pt idx="79" formatCode="#,##0">
                  <c:v>18</c:v>
                </c:pt>
                <c:pt idx="80" formatCode="#,##0">
                  <c:v>10</c:v>
                </c:pt>
                <c:pt idx="81" formatCode="#,##0">
                  <c:v>10</c:v>
                </c:pt>
                <c:pt idx="82" formatCode="#,##0">
                  <c:v>14</c:v>
                </c:pt>
                <c:pt idx="83" formatCode="#,##0">
                  <c:v>11</c:v>
                </c:pt>
                <c:pt idx="84" formatCode="#,##0">
                  <c:v>7</c:v>
                </c:pt>
                <c:pt idx="85" formatCode="#,##0">
                  <c:v>9</c:v>
                </c:pt>
                <c:pt idx="86" formatCode="#,##0">
                  <c:v>9</c:v>
                </c:pt>
                <c:pt idx="87" formatCode="#,##0">
                  <c:v>13</c:v>
                </c:pt>
                <c:pt idx="88" formatCode="#,##0">
                  <c:v>14</c:v>
                </c:pt>
                <c:pt idx="89" formatCode="#,##0">
                  <c:v>7</c:v>
                </c:pt>
                <c:pt idx="90" formatCode="#,##0">
                  <c:v>13</c:v>
                </c:pt>
                <c:pt idx="91" formatCode="#,##0">
                  <c:v>12</c:v>
                </c:pt>
                <c:pt idx="92" formatCode="#,##0">
                  <c:v>11</c:v>
                </c:pt>
                <c:pt idx="93" formatCode="#,##0">
                  <c:v>18</c:v>
                </c:pt>
                <c:pt idx="94" formatCode="#,##0">
                  <c:v>11</c:v>
                </c:pt>
                <c:pt idx="95" formatCode="#,##0">
                  <c:v>7</c:v>
                </c:pt>
                <c:pt idx="96" formatCode="#,##0">
                  <c:v>10</c:v>
                </c:pt>
                <c:pt idx="97" formatCode="#,##0">
                  <c:v>5</c:v>
                </c:pt>
                <c:pt idx="98" formatCode="#,##0">
                  <c:v>7</c:v>
                </c:pt>
                <c:pt idx="99" formatCode="#,##0">
                  <c:v>7</c:v>
                </c:pt>
                <c:pt idx="100" formatCode="#,##0">
                  <c:v>3</c:v>
                </c:pt>
                <c:pt idx="101" formatCode="#,##0">
                  <c:v>6</c:v>
                </c:pt>
                <c:pt idx="102" formatCode="#,##0">
                  <c:v>7</c:v>
                </c:pt>
                <c:pt idx="103" formatCode="#,##0">
                  <c:v>6</c:v>
                </c:pt>
                <c:pt idx="104" formatCode="#,##0">
                  <c:v>2</c:v>
                </c:pt>
                <c:pt idx="105" formatCode="#,##0">
                  <c:v>1</c:v>
                </c:pt>
              </c:numCache>
            </c:numRef>
          </c:val>
          <c:extLst xmlns:c15="http://schemas.microsoft.com/office/drawing/2012/chart">
            <c:ext xmlns:c16="http://schemas.microsoft.com/office/drawing/2014/chart" uri="{C3380CC4-5D6E-409C-BE32-E72D297353CC}">
              <c16:uniqueId val="{00000001-F5DC-4C4B-B104-F5D0626510CE}"/>
            </c:ext>
          </c:extLst>
        </c:ser>
        <c:dLbls>
          <c:showLegendKey val="0"/>
          <c:showVal val="1"/>
          <c:showCatName val="0"/>
          <c:showSerName val="0"/>
          <c:showPercent val="0"/>
          <c:showBubbleSize val="0"/>
        </c:dLbls>
        <c:gapWidth val="30"/>
        <c:axId val="1540900880"/>
        <c:axId val="471608128"/>
        <c:extLst>
          <c:ext xmlns:c15="http://schemas.microsoft.com/office/drawing/2012/chart" uri="{02D57815-91ED-43cb-92C2-25804820EDAC}">
            <c15:filteredBarSeries>
              <c15:ser>
                <c:idx val="0"/>
                <c:order val="0"/>
                <c:tx>
                  <c:strRef>
                    <c:extLst>
                      <c:ext uri="{02D57815-91ED-43cb-92C2-25804820EDAC}">
                        <c15:formulaRef>
                          <c15:sqref>'Filtered Data'!$BF$2</c15:sqref>
                        </c15:formulaRef>
                      </c:ext>
                    </c:extLst>
                    <c:strCache>
                      <c:ptCount val="1"/>
                      <c:pt idx="0">
                        <c:v>Deaths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'Filtered Data'!$BE$3:$BE$108</c15:sqref>
                        </c15:formulaRef>
                      </c:ext>
                    </c:extLst>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extLst>
                      <c:ext uri="{02D57815-91ED-43cb-92C2-25804820EDAC}">
                        <c15:formulaRef>
                          <c15:sqref>'Filtered Data'!$BF$3:$BF$108</c15:sqref>
                        </c15:formulaRef>
                      </c:ext>
                    </c:extLst>
                    <c:numCache>
                      <c:formatCode>General</c:formatCode>
                      <c:ptCount val="106"/>
                      <c:pt idx="4" formatCode="#,##0">
                        <c:v>1</c:v>
                      </c:pt>
                      <c:pt idx="5" formatCode="#,##0">
                        <c:v>1</c:v>
                      </c:pt>
                      <c:pt idx="9" formatCode="#,##0">
                        <c:v>1</c:v>
                      </c:pt>
                      <c:pt idx="13" formatCode="#,##0">
                        <c:v>2</c:v>
                      </c:pt>
                      <c:pt idx="14" formatCode="#,##0">
                        <c:v>1</c:v>
                      </c:pt>
                      <c:pt idx="16" formatCode="#,##0">
                        <c:v>3</c:v>
                      </c:pt>
                      <c:pt idx="17" formatCode="#,##0">
                        <c:v>1</c:v>
                      </c:pt>
                      <c:pt idx="18" formatCode="#,##0">
                        <c:v>2</c:v>
                      </c:pt>
                      <c:pt idx="19" formatCode="#,##0">
                        <c:v>2</c:v>
                      </c:pt>
                      <c:pt idx="20" formatCode="#,##0">
                        <c:v>7</c:v>
                      </c:pt>
                      <c:pt idx="21" formatCode="#,##0">
                        <c:v>3</c:v>
                      </c:pt>
                      <c:pt idx="22" formatCode="#,##0">
                        <c:v>5</c:v>
                      </c:pt>
                      <c:pt idx="23" formatCode="#,##0">
                        <c:v>14</c:v>
                      </c:pt>
                      <c:pt idx="24" formatCode="#,##0">
                        <c:v>20</c:v>
                      </c:pt>
                      <c:pt idx="25" formatCode="#,##0">
                        <c:v>13</c:v>
                      </c:pt>
                      <c:pt idx="26" formatCode="#,##0">
                        <c:v>18</c:v>
                      </c:pt>
                      <c:pt idx="27" formatCode="#,##0">
                        <c:v>12</c:v>
                      </c:pt>
                      <c:pt idx="28" formatCode="#,##0">
                        <c:v>19</c:v>
                      </c:pt>
                      <c:pt idx="29" formatCode="#,##0">
                        <c:v>22</c:v>
                      </c:pt>
                      <c:pt idx="30" formatCode="#,##0">
                        <c:v>31</c:v>
                      </c:pt>
                      <c:pt idx="31" formatCode="#,##0">
                        <c:v>31</c:v>
                      </c:pt>
                      <c:pt idx="32" formatCode="#,##0">
                        <c:v>35</c:v>
                      </c:pt>
                      <c:pt idx="33" formatCode="#,##0">
                        <c:v>30</c:v>
                      </c:pt>
                      <c:pt idx="34" formatCode="#,##0">
                        <c:v>35</c:v>
                      </c:pt>
                      <c:pt idx="35" formatCode="#,##0">
                        <c:v>43</c:v>
                      </c:pt>
                      <c:pt idx="36" formatCode="#,##0">
                        <c:v>44</c:v>
                      </c:pt>
                      <c:pt idx="37" formatCode="#,##0">
                        <c:v>45</c:v>
                      </c:pt>
                      <c:pt idx="38" formatCode="#,##0">
                        <c:v>43</c:v>
                      </c:pt>
                      <c:pt idx="39" formatCode="#,##0">
                        <c:v>39</c:v>
                      </c:pt>
                      <c:pt idx="40" formatCode="#,##0">
                        <c:v>41</c:v>
                      </c:pt>
                      <c:pt idx="41" formatCode="#,##0">
                        <c:v>41</c:v>
                      </c:pt>
                      <c:pt idx="42" formatCode="#,##0">
                        <c:v>35</c:v>
                      </c:pt>
                      <c:pt idx="43" formatCode="#,##0">
                        <c:v>45</c:v>
                      </c:pt>
                      <c:pt idx="44" formatCode="#,##0">
                        <c:v>49</c:v>
                      </c:pt>
                      <c:pt idx="45" formatCode="#,##0">
                        <c:v>42</c:v>
                      </c:pt>
                      <c:pt idx="46" formatCode="#,##0">
                        <c:v>43</c:v>
                      </c:pt>
                      <c:pt idx="47" formatCode="#,##0">
                        <c:v>56</c:v>
                      </c:pt>
                      <c:pt idx="48" formatCode="#,##0">
                        <c:v>39</c:v>
                      </c:pt>
                      <c:pt idx="49" formatCode="#,##0">
                        <c:v>50</c:v>
                      </c:pt>
                      <c:pt idx="50" formatCode="#,##0">
                        <c:v>50</c:v>
                      </c:pt>
                      <c:pt idx="51" formatCode="#,##0">
                        <c:v>47</c:v>
                      </c:pt>
                      <c:pt idx="52" formatCode="#,##0">
                        <c:v>43</c:v>
                      </c:pt>
                      <c:pt idx="53" formatCode="#,##0">
                        <c:v>52</c:v>
                      </c:pt>
                      <c:pt idx="54" formatCode="#,##0">
                        <c:v>39</c:v>
                      </c:pt>
                      <c:pt idx="55" formatCode="#,##0">
                        <c:v>41</c:v>
                      </c:pt>
                      <c:pt idx="56" formatCode="#,##0">
                        <c:v>50</c:v>
                      </c:pt>
                      <c:pt idx="57" formatCode="#,##0">
                        <c:v>42</c:v>
                      </c:pt>
                      <c:pt idx="58" formatCode="#,##0">
                        <c:v>53</c:v>
                      </c:pt>
                      <c:pt idx="59" formatCode="#,##0">
                        <c:v>45</c:v>
                      </c:pt>
                      <c:pt idx="60" formatCode="#,##0">
                        <c:v>51</c:v>
                      </c:pt>
                      <c:pt idx="61" formatCode="#,##0">
                        <c:v>51</c:v>
                      </c:pt>
                      <c:pt idx="62" formatCode="#,##0">
                        <c:v>30</c:v>
                      </c:pt>
                      <c:pt idx="63" formatCode="#,##0">
                        <c:v>41</c:v>
                      </c:pt>
                      <c:pt idx="64" formatCode="#,##0">
                        <c:v>61</c:v>
                      </c:pt>
                      <c:pt idx="65" formatCode="#,##0">
                        <c:v>39</c:v>
                      </c:pt>
                      <c:pt idx="66" formatCode="#,##0">
                        <c:v>50</c:v>
                      </c:pt>
                      <c:pt idx="67" formatCode="#,##0">
                        <c:v>43</c:v>
                      </c:pt>
                      <c:pt idx="68" formatCode="#,##0">
                        <c:v>34</c:v>
                      </c:pt>
                      <c:pt idx="69" formatCode="#,##0">
                        <c:v>33</c:v>
                      </c:pt>
                      <c:pt idx="70" formatCode="#,##0">
                        <c:v>37</c:v>
                      </c:pt>
                      <c:pt idx="71" formatCode="#,##0">
                        <c:v>45</c:v>
                      </c:pt>
                      <c:pt idx="72" formatCode="#,##0">
                        <c:v>43</c:v>
                      </c:pt>
                      <c:pt idx="73" formatCode="#,##0">
                        <c:v>41</c:v>
                      </c:pt>
                      <c:pt idx="74" formatCode="#,##0">
                        <c:v>46</c:v>
                      </c:pt>
                      <c:pt idx="75" formatCode="#,##0">
                        <c:v>35</c:v>
                      </c:pt>
                      <c:pt idx="76" formatCode="#,##0">
                        <c:v>36</c:v>
                      </c:pt>
                      <c:pt idx="77" formatCode="#,##0">
                        <c:v>41</c:v>
                      </c:pt>
                      <c:pt idx="78" formatCode="#,##0">
                        <c:v>22</c:v>
                      </c:pt>
                      <c:pt idx="79" formatCode="#,##0">
                        <c:v>37</c:v>
                      </c:pt>
                      <c:pt idx="80" formatCode="#,##0">
                        <c:v>39</c:v>
                      </c:pt>
                      <c:pt idx="81" formatCode="#,##0">
                        <c:v>38</c:v>
                      </c:pt>
                      <c:pt idx="82" formatCode="#,##0">
                        <c:v>34</c:v>
                      </c:pt>
                      <c:pt idx="83" formatCode="#,##0">
                        <c:v>40</c:v>
                      </c:pt>
                      <c:pt idx="84" formatCode="#,##0">
                        <c:v>36</c:v>
                      </c:pt>
                      <c:pt idx="85" formatCode="#,##0">
                        <c:v>36</c:v>
                      </c:pt>
                      <c:pt idx="86" formatCode="#,##0">
                        <c:v>25</c:v>
                      </c:pt>
                      <c:pt idx="87" formatCode="#,##0">
                        <c:v>39</c:v>
                      </c:pt>
                      <c:pt idx="88" formatCode="#,##0">
                        <c:v>38</c:v>
                      </c:pt>
                      <c:pt idx="89" formatCode="#,##0">
                        <c:v>25</c:v>
                      </c:pt>
                      <c:pt idx="90" formatCode="#,##0">
                        <c:v>35</c:v>
                      </c:pt>
                      <c:pt idx="91" formatCode="#,##0">
                        <c:v>35</c:v>
                      </c:pt>
                      <c:pt idx="92" formatCode="#,##0">
                        <c:v>29</c:v>
                      </c:pt>
                      <c:pt idx="93" formatCode="#,##0">
                        <c:v>41</c:v>
                      </c:pt>
                      <c:pt idx="94" formatCode="#,##0">
                        <c:v>39</c:v>
                      </c:pt>
                      <c:pt idx="95" formatCode="#,##0">
                        <c:v>19</c:v>
                      </c:pt>
                      <c:pt idx="96" formatCode="#,##0">
                        <c:v>27</c:v>
                      </c:pt>
                      <c:pt idx="97" formatCode="#,##0">
                        <c:v>23</c:v>
                      </c:pt>
                      <c:pt idx="98" formatCode="#,##0">
                        <c:v>20</c:v>
                      </c:pt>
                      <c:pt idx="99" formatCode="#,##0">
                        <c:v>23</c:v>
                      </c:pt>
                      <c:pt idx="100" formatCode="#,##0">
                        <c:v>22</c:v>
                      </c:pt>
                      <c:pt idx="101" formatCode="#,##0">
                        <c:v>20</c:v>
                      </c:pt>
                      <c:pt idx="102" formatCode="#,##0">
                        <c:v>11</c:v>
                      </c:pt>
                      <c:pt idx="103" formatCode="#,##0">
                        <c:v>16</c:v>
                      </c:pt>
                      <c:pt idx="104" formatCode="#,##0">
                        <c:v>6</c:v>
                      </c:pt>
                      <c:pt idx="105" formatCode="#,##0">
                        <c:v>3</c:v>
                      </c:pt>
                    </c:numCache>
                  </c:numRef>
                </c:val>
                <c:extLst>
                  <c:ext xmlns:c16="http://schemas.microsoft.com/office/drawing/2014/chart" uri="{C3380CC4-5D6E-409C-BE32-E72D297353CC}">
                    <c16:uniqueId val="{00000002-F5DC-4C4B-B104-F5D0626510CE}"/>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'Filtered Data'!$BI$2</c15:sqref>
                        </c15:formulaRef>
                      </c:ext>
                    </c:extLst>
                    <c:strCache>
                      <c:ptCount val="1"/>
                      <c:pt idx="0">
                        <c:v>LTCF deaths</c:v>
                      </c:pt>
                    </c:strCache>
                  </c:strRef>
                </c:tx>
                <c:spPr>
                  <a:solidFill>
                    <a:schemeClr val="accent5">
                      <a:lumMod val="40000"/>
                      <a:lumOff val="60000"/>
                    </a:schemeClr>
                  </a:solidFill>
                  <a:ln>
                    <a:noFill/>
                  </a:ln>
                  <a:effectLst/>
                </c:spPr>
                <c:invertIfNegative val="0"/>
                <c:dLbls>
                  <c:dLbl>
                    <c:idx val="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3-F5DC-4C4B-B104-F5D0626510CE}"/>
                      </c:ext>
                    </c:extLst>
                  </c:dLbl>
                  <c:dLbl>
                    <c:idx val="4"/>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4-F5DC-4C4B-B104-F5D0626510CE}"/>
                      </c:ext>
                    </c:extLst>
                  </c:dLbl>
                  <c:dLbl>
                    <c:idx val="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5-F5DC-4C4B-B104-F5D0626510CE}"/>
                      </c:ext>
                    </c:extLst>
                  </c:dLbl>
                  <c:dLbl>
                    <c:idx val="1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6-F5DC-4C4B-B104-F5D0626510CE}"/>
                      </c:ext>
                    </c:extLst>
                  </c:dLbl>
                  <c:dLbl>
                    <c:idx val="13"/>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7-F5DC-4C4B-B104-F5D0626510CE}"/>
                      </c:ext>
                    </c:extLst>
                  </c:dLbl>
                  <c:dLbl>
                    <c:idx val="15"/>
                    <c:layout>
                      <c:manualLayout>
                        <c:x val="-1.9635078785830536E-17"/>
                        <c:y val="-4.5524934383204133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8-F5DC-4C4B-B104-F5D0626510CE}"/>
                      </c:ext>
                    </c:extLst>
                  </c:dLbl>
                  <c:dLbl>
                    <c:idx val="1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9-F5DC-4C4B-B104-F5D0626510CE}"/>
                      </c:ext>
                    </c:extLst>
                  </c:dLbl>
                  <c:dLbl>
                    <c:idx val="17"/>
                    <c:layout>
                      <c:manualLayout>
                        <c:x val="0"/>
                        <c:y val="-1.7747156605423303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5DC-4C4B-B104-F5D0626510CE}"/>
                      </c:ext>
                    </c:extLst>
                  </c:dLbl>
                  <c:dLbl>
                    <c:idx val="18"/>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B-F5DC-4C4B-B104-F5D0626510CE}"/>
                      </c:ext>
                    </c:extLst>
                  </c:dLbl>
                  <c:dLbl>
                    <c:idx val="19"/>
                    <c:layout>
                      <c:manualLayout>
                        <c:x val="0"/>
                        <c:y val="8.9041994750645983E-4"/>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C-F5DC-4C4B-B104-F5D0626510CE}"/>
                      </c:ext>
                    </c:extLst>
                  </c:dLbl>
                  <c:dLbl>
                    <c:idx val="20"/>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D-F5DC-4C4B-B104-F5D0626510CE}"/>
                      </c:ext>
                    </c:extLst>
                  </c:dLbl>
                  <c:dLbl>
                    <c:idx val="21"/>
                    <c:layout>
                      <c:manualLayout>
                        <c:x val="0"/>
                        <c:y val="-1.7747156605424322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E-F5DC-4C4B-B104-F5D0626510CE}"/>
                      </c:ext>
                    </c:extLst>
                  </c:dLbl>
                  <c:dLbl>
                    <c:idx val="22"/>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0F-F5DC-4C4B-B104-F5D0626510CE}"/>
                      </c:ext>
                    </c:extLst>
                  </c:dLbl>
                  <c:dLbl>
                    <c:idx val="24"/>
                    <c:layout>
                      <c:manualLayout>
                        <c:x val="-3.9270157571661071E-17"/>
                        <c:y val="-1.7747156605424322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0-F5DC-4C4B-B104-F5D0626510CE}"/>
                      </c:ext>
                    </c:extLst>
                  </c:dLbl>
                  <c:dLbl>
                    <c:idx val="25"/>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1-F5DC-4C4B-B104-F5D0626510CE}"/>
                      </c:ext>
                    </c:extLst>
                  </c:dLbl>
                  <c:dLbl>
                    <c:idx val="26"/>
                    <c:delete val="1"/>
                    <c:extLst xmlns:c15="http://schemas.microsoft.com/office/drawing/2012/chart">
                      <c:ext xmlns:c15="http://schemas.microsoft.com/office/drawing/2012/chart" uri="{CE6537A1-D6FC-4f65-9D91-7224C49458BB}"/>
                      <c:ext xmlns:c16="http://schemas.microsoft.com/office/drawing/2014/chart" uri="{C3380CC4-5D6E-409C-BE32-E72D297353CC}">
                        <c16:uniqueId val="{00000012-F5DC-4C4B-B104-F5D0626510CE}"/>
                      </c:ext>
                    </c:extLst>
                  </c:dLbl>
                  <c:dLbl>
                    <c:idx val="27"/>
                    <c:layout>
                      <c:manualLayout>
                        <c:x val="-3.9270157571661071E-17"/>
                        <c:y val="8.9041994750656164E-4"/>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3-F5DC-4C4B-B104-F5D0626510CE}"/>
                      </c:ext>
                    </c:extLst>
                  </c:dLbl>
                  <c:dLbl>
                    <c:idx val="28"/>
                    <c:layout>
                      <c:manualLayout>
                        <c:x val="-1.0710166697419743E-3"/>
                        <c:y val="1.0030621172352437E-3"/>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4-F5DC-4C4B-B104-F5D0626510CE}"/>
                      </c:ext>
                    </c:extLst>
                  </c:dLbl>
                  <c:spPr>
                    <a:noFill/>
                    <a:ln>
                      <a:noFill/>
                    </a:ln>
                    <a:effectLst/>
                  </c:spPr>
                  <c:txPr>
                    <a:bodyPr rot="-5400000" spcFirstLastPara="1" vertOverflow="ellipsis" wrap="square" anchor="ctr" anchorCtr="1"/>
                    <a:lstStyle/>
                    <a:p>
                      <a:pPr>
                        <a:defRPr sz="900" b="0" i="0" u="none" strike="noStrike" kern="1200" baseline="0">
                          <a:solidFill>
                            <a:schemeClr val="accent5">
                              <a:lumMod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0"/>
                    </c:ext>
                  </c:extLst>
                </c:dLbls>
                <c:cat>
                  <c:numRef>
                    <c:extLst xmlns:c15="http://schemas.microsoft.com/office/drawing/2012/chart">
                      <c:ext xmlns:c15="http://schemas.microsoft.com/office/drawing/2012/chart" uri="{02D57815-91ED-43cb-92C2-25804820EDAC}">
                        <c15:formulaRef>
                          <c15:sqref>'Filtered Data'!$BE$3:$BE$108</c15:sqref>
                        </c15:formulaRef>
                      </c:ext>
                    </c:extLst>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extLst xmlns:c15="http://schemas.microsoft.com/office/drawing/2012/chart">
                      <c:ext xmlns:c15="http://schemas.microsoft.com/office/drawing/2012/chart" uri="{02D57815-91ED-43cb-92C2-25804820EDAC}">
                        <c15:formulaRef>
                          <c15:sqref>'Filtered Data'!$BI$3:$BI$108</c15:sqref>
                        </c15:formulaRef>
                      </c:ext>
                    </c:extLst>
                    <c:numCache>
                      <c:formatCode>General</c:formatCode>
                      <c:ptCount val="106"/>
                      <c:pt idx="4" formatCode="#,##0">
                        <c:v>0</c:v>
                      </c:pt>
                      <c:pt idx="5" formatCode="#,##0">
                        <c:v>0</c:v>
                      </c:pt>
                      <c:pt idx="9" formatCode="#,##0">
                        <c:v>0</c:v>
                      </c:pt>
                      <c:pt idx="13" formatCode="#,##0">
                        <c:v>0</c:v>
                      </c:pt>
                      <c:pt idx="14" formatCode="#,##0">
                        <c:v>0</c:v>
                      </c:pt>
                      <c:pt idx="16" formatCode="#,##0">
                        <c:v>2</c:v>
                      </c:pt>
                      <c:pt idx="17" formatCode="#,##0">
                        <c:v>0</c:v>
                      </c:pt>
                      <c:pt idx="18" formatCode="#,##0">
                        <c:v>2</c:v>
                      </c:pt>
                      <c:pt idx="19" formatCode="#,##0">
                        <c:v>0</c:v>
                      </c:pt>
                      <c:pt idx="20" formatCode="#,##0">
                        <c:v>1</c:v>
                      </c:pt>
                      <c:pt idx="21" formatCode="#,##0">
                        <c:v>0</c:v>
                      </c:pt>
                      <c:pt idx="22" formatCode="#,##0">
                        <c:v>2</c:v>
                      </c:pt>
                      <c:pt idx="23" formatCode="#,##0">
                        <c:v>0</c:v>
                      </c:pt>
                      <c:pt idx="24" formatCode="#,##0">
                        <c:v>3</c:v>
                      </c:pt>
                      <c:pt idx="25" formatCode="#,##0">
                        <c:v>2</c:v>
                      </c:pt>
                      <c:pt idx="26" formatCode="#,##0">
                        <c:v>0</c:v>
                      </c:pt>
                      <c:pt idx="27" formatCode="#,##0">
                        <c:v>0</c:v>
                      </c:pt>
                      <c:pt idx="28" formatCode="#,##0">
                        <c:v>1</c:v>
                      </c:pt>
                      <c:pt idx="29" formatCode="#,##0">
                        <c:v>2</c:v>
                      </c:pt>
                      <c:pt idx="30" formatCode="#,##0">
                        <c:v>4</c:v>
                      </c:pt>
                      <c:pt idx="31" formatCode="#,##0">
                        <c:v>7</c:v>
                      </c:pt>
                      <c:pt idx="32" formatCode="#,##0">
                        <c:v>7</c:v>
                      </c:pt>
                      <c:pt idx="33" formatCode="#,##0">
                        <c:v>4</c:v>
                      </c:pt>
                      <c:pt idx="34" formatCode="#,##0">
                        <c:v>5</c:v>
                      </c:pt>
                      <c:pt idx="35" formatCode="#,##0">
                        <c:v>9</c:v>
                      </c:pt>
                      <c:pt idx="36" formatCode="#,##0">
                        <c:v>8</c:v>
                      </c:pt>
                      <c:pt idx="37" formatCode="#,##0">
                        <c:v>8</c:v>
                      </c:pt>
                      <c:pt idx="38" formatCode="#,##0">
                        <c:v>11</c:v>
                      </c:pt>
                      <c:pt idx="39" formatCode="#,##0">
                        <c:v>10</c:v>
                      </c:pt>
                      <c:pt idx="40" formatCode="#,##0">
                        <c:v>17</c:v>
                      </c:pt>
                      <c:pt idx="41" formatCode="#,##0">
                        <c:v>11</c:v>
                      </c:pt>
                      <c:pt idx="42" formatCode="#,##0">
                        <c:v>12</c:v>
                      </c:pt>
                      <c:pt idx="43" formatCode="#,##0">
                        <c:v>14</c:v>
                      </c:pt>
                      <c:pt idx="44" formatCode="#,##0">
                        <c:v>20</c:v>
                      </c:pt>
                      <c:pt idx="45" formatCode="#,##0">
                        <c:v>17</c:v>
                      </c:pt>
                      <c:pt idx="46" formatCode="#,##0">
                        <c:v>20</c:v>
                      </c:pt>
                      <c:pt idx="47" formatCode="#,##0">
                        <c:v>25</c:v>
                      </c:pt>
                      <c:pt idx="48" formatCode="#,##0">
                        <c:v>20</c:v>
                      </c:pt>
                      <c:pt idx="49" formatCode="#,##0">
                        <c:v>23</c:v>
                      </c:pt>
                      <c:pt idx="50" formatCode="#,##0">
                        <c:v>24</c:v>
                      </c:pt>
                      <c:pt idx="51" formatCode="#,##0">
                        <c:v>24</c:v>
                      </c:pt>
                      <c:pt idx="52" formatCode="#,##0">
                        <c:v>26</c:v>
                      </c:pt>
                      <c:pt idx="53" formatCode="#,##0">
                        <c:v>24</c:v>
                      </c:pt>
                      <c:pt idx="54" formatCode="#,##0">
                        <c:v>24</c:v>
                      </c:pt>
                      <c:pt idx="55" formatCode="#,##0">
                        <c:v>24</c:v>
                      </c:pt>
                      <c:pt idx="56" formatCode="#,##0">
                        <c:v>24</c:v>
                      </c:pt>
                      <c:pt idx="57" formatCode="#,##0">
                        <c:v>27</c:v>
                      </c:pt>
                      <c:pt idx="58" formatCode="#,##0">
                        <c:v>31</c:v>
                      </c:pt>
                      <c:pt idx="59" formatCode="#,##0">
                        <c:v>26</c:v>
                      </c:pt>
                      <c:pt idx="60" formatCode="#,##0">
                        <c:v>30</c:v>
                      </c:pt>
                      <c:pt idx="61" formatCode="#,##0">
                        <c:v>32</c:v>
                      </c:pt>
                      <c:pt idx="62" formatCode="#,##0">
                        <c:v>18</c:v>
                      </c:pt>
                      <c:pt idx="63" formatCode="#,##0">
                        <c:v>29</c:v>
                      </c:pt>
                      <c:pt idx="64" formatCode="#,##0">
                        <c:v>37</c:v>
                      </c:pt>
                      <c:pt idx="65" formatCode="#,##0">
                        <c:v>24</c:v>
                      </c:pt>
                      <c:pt idx="66" formatCode="#,##0">
                        <c:v>36</c:v>
                      </c:pt>
                      <c:pt idx="67" formatCode="#,##0">
                        <c:v>27</c:v>
                      </c:pt>
                      <c:pt idx="68" formatCode="#,##0">
                        <c:v>25</c:v>
                      </c:pt>
                      <c:pt idx="69" formatCode="#,##0">
                        <c:v>20</c:v>
                      </c:pt>
                      <c:pt idx="70" formatCode="#,##0">
                        <c:v>31</c:v>
                      </c:pt>
                      <c:pt idx="71" formatCode="#,##0">
                        <c:v>32</c:v>
                      </c:pt>
                      <c:pt idx="72" formatCode="#,##0">
                        <c:v>32</c:v>
                      </c:pt>
                      <c:pt idx="73" formatCode="#,##0">
                        <c:v>24</c:v>
                      </c:pt>
                      <c:pt idx="74" formatCode="#,##0">
                        <c:v>32</c:v>
                      </c:pt>
                      <c:pt idx="75" formatCode="#,##0">
                        <c:v>26</c:v>
                      </c:pt>
                      <c:pt idx="76" formatCode="#,##0">
                        <c:v>28</c:v>
                      </c:pt>
                      <c:pt idx="77" formatCode="#,##0">
                        <c:v>34</c:v>
                      </c:pt>
                      <c:pt idx="78" formatCode="#,##0">
                        <c:v>16</c:v>
                      </c:pt>
                      <c:pt idx="79" formatCode="#,##0">
                        <c:v>19</c:v>
                      </c:pt>
                      <c:pt idx="80" formatCode="#,##0">
                        <c:v>29</c:v>
                      </c:pt>
                      <c:pt idx="81" formatCode="#,##0">
                        <c:v>28</c:v>
                      </c:pt>
                      <c:pt idx="82" formatCode="#,##0">
                        <c:v>20</c:v>
                      </c:pt>
                      <c:pt idx="83" formatCode="#,##0">
                        <c:v>29</c:v>
                      </c:pt>
                      <c:pt idx="84" formatCode="#,##0">
                        <c:v>29</c:v>
                      </c:pt>
                      <c:pt idx="85" formatCode="#,##0">
                        <c:v>27</c:v>
                      </c:pt>
                      <c:pt idx="86" formatCode="#,##0">
                        <c:v>16</c:v>
                      </c:pt>
                      <c:pt idx="87" formatCode="#,##0">
                        <c:v>26</c:v>
                      </c:pt>
                      <c:pt idx="88" formatCode="#,##0">
                        <c:v>24</c:v>
                      </c:pt>
                      <c:pt idx="89" formatCode="#,##0">
                        <c:v>18</c:v>
                      </c:pt>
                      <c:pt idx="90" formatCode="#,##0">
                        <c:v>22</c:v>
                      </c:pt>
                      <c:pt idx="91" formatCode="#,##0">
                        <c:v>23</c:v>
                      </c:pt>
                      <c:pt idx="92" formatCode="#,##0">
                        <c:v>18</c:v>
                      </c:pt>
                      <c:pt idx="93" formatCode="#,##0">
                        <c:v>23</c:v>
                      </c:pt>
                      <c:pt idx="94" formatCode="#,##0">
                        <c:v>28</c:v>
                      </c:pt>
                      <c:pt idx="95" formatCode="#,##0">
                        <c:v>12</c:v>
                      </c:pt>
                      <c:pt idx="96" formatCode="#,##0">
                        <c:v>17</c:v>
                      </c:pt>
                      <c:pt idx="97" formatCode="#,##0">
                        <c:v>18</c:v>
                      </c:pt>
                      <c:pt idx="98" formatCode="#,##0">
                        <c:v>13</c:v>
                      </c:pt>
                      <c:pt idx="99" formatCode="#,##0">
                        <c:v>16</c:v>
                      </c:pt>
                      <c:pt idx="100" formatCode="#,##0">
                        <c:v>19</c:v>
                      </c:pt>
                      <c:pt idx="101" formatCode="#,##0">
                        <c:v>14</c:v>
                      </c:pt>
                      <c:pt idx="102" formatCode="#,##0">
                        <c:v>4</c:v>
                      </c:pt>
                      <c:pt idx="103" formatCode="#,##0">
                        <c:v>10</c:v>
                      </c:pt>
                      <c:pt idx="104" formatCode="#,##0">
                        <c:v>4</c:v>
                      </c:pt>
                      <c:pt idx="105" formatCode="#,##0">
                        <c:v>2</c:v>
                      </c:pt>
                    </c:numCache>
                  </c:numRef>
                </c:val>
                <c:extLst xmlns:c15="http://schemas.microsoft.com/office/drawing/2012/chart">
                  <c:ext xmlns:c16="http://schemas.microsoft.com/office/drawing/2014/chart" uri="{C3380CC4-5D6E-409C-BE32-E72D297353CC}">
                    <c16:uniqueId val="{00000015-F5DC-4C4B-B104-F5D0626510CE}"/>
                  </c:ext>
                </c:extLst>
              </c15:ser>
            </c15:filteredBarSeries>
          </c:ext>
        </c:extLst>
      </c:barChart>
      <c:dateAx>
        <c:axId val="1540900880"/>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471608128"/>
        <c:crosses val="autoZero"/>
        <c:auto val="1"/>
        <c:lblOffset val="100"/>
        <c:baseTimeUnit val="days"/>
        <c:majorUnit val="1"/>
        <c:majorTimeUnit val="days"/>
      </c:dateAx>
      <c:valAx>
        <c:axId val="471608128"/>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5409008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Data!$E$2</c:f>
              <c:strCache>
                <c:ptCount val="1"/>
                <c:pt idx="0">
                  <c:v>Median age</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Data!$D$3:$D$18</c:f>
              <c:strCache>
                <c:ptCount val="15"/>
                <c:pt idx="0">
                  <c:v>3/1 - 3/7</c:v>
                </c:pt>
                <c:pt idx="1">
                  <c:v>3/8 - 3/14</c:v>
                </c:pt>
                <c:pt idx="2">
                  <c:v>3/15 - 3/21</c:v>
                </c:pt>
                <c:pt idx="3">
                  <c:v>3/22 - 3/28</c:v>
                </c:pt>
                <c:pt idx="4">
                  <c:v>3/29 - 4/4</c:v>
                </c:pt>
                <c:pt idx="5">
                  <c:v>4/5 - 4/11</c:v>
                </c:pt>
                <c:pt idx="6">
                  <c:v>4/12 - 4/18</c:v>
                </c:pt>
                <c:pt idx="7">
                  <c:v>4/19 - 4/25</c:v>
                </c:pt>
                <c:pt idx="8">
                  <c:v>4/26 - 5/2</c:v>
                </c:pt>
                <c:pt idx="9">
                  <c:v>5/3 - 5/9</c:v>
                </c:pt>
                <c:pt idx="10">
                  <c:v>5/10 - 5/16</c:v>
                </c:pt>
                <c:pt idx="11">
                  <c:v>5/17 - 5/23</c:v>
                </c:pt>
                <c:pt idx="12">
                  <c:v>5/24 - 5/30</c:v>
                </c:pt>
                <c:pt idx="13">
                  <c:v>5/31 - 6/6</c:v>
                </c:pt>
                <c:pt idx="14">
                  <c:v>6/7 - 6/13</c:v>
                </c:pt>
              </c:strCache>
              <c:extLst/>
            </c:strRef>
          </c:cat>
          <c:val>
            <c:numRef>
              <c:f>Data!$E$3:$E$18</c:f>
              <c:numCache>
                <c:formatCode>General</c:formatCode>
                <c:ptCount val="15"/>
                <c:pt idx="0">
                  <c:v>65.5</c:v>
                </c:pt>
                <c:pt idx="1">
                  <c:v>58</c:v>
                </c:pt>
                <c:pt idx="2">
                  <c:v>54</c:v>
                </c:pt>
                <c:pt idx="3">
                  <c:v>50</c:v>
                </c:pt>
                <c:pt idx="4">
                  <c:v>50</c:v>
                </c:pt>
                <c:pt idx="5">
                  <c:v>51</c:v>
                </c:pt>
                <c:pt idx="6">
                  <c:v>50</c:v>
                </c:pt>
                <c:pt idx="7">
                  <c:v>50</c:v>
                </c:pt>
                <c:pt idx="8">
                  <c:v>52</c:v>
                </c:pt>
                <c:pt idx="9">
                  <c:v>50</c:v>
                </c:pt>
                <c:pt idx="10">
                  <c:v>49</c:v>
                </c:pt>
                <c:pt idx="11">
                  <c:v>46</c:v>
                </c:pt>
                <c:pt idx="12">
                  <c:v>42</c:v>
                </c:pt>
                <c:pt idx="13">
                  <c:v>40</c:v>
                </c:pt>
                <c:pt idx="14">
                  <c:v>37</c:v>
                </c:pt>
              </c:numCache>
              <c:extLst/>
            </c:numRef>
          </c:val>
          <c:extLst>
            <c:ext xmlns:c16="http://schemas.microsoft.com/office/drawing/2014/chart" uri="{C3380CC4-5D6E-409C-BE32-E72D297353CC}">
              <c16:uniqueId val="{00000000-BEF1-420D-B8A6-4D77D852AB7F}"/>
            </c:ext>
          </c:extLst>
        </c:ser>
        <c:dLbls>
          <c:showLegendKey val="0"/>
          <c:showVal val="0"/>
          <c:showCatName val="0"/>
          <c:showSerName val="0"/>
          <c:showPercent val="0"/>
          <c:showBubbleSize val="0"/>
        </c:dLbls>
        <c:gapWidth val="50"/>
        <c:axId val="868994319"/>
        <c:axId val="934029983"/>
      </c:barChart>
      <c:catAx>
        <c:axId val="868994319"/>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r>
                  <a:rPr lang="en-US">
                    <a:solidFill>
                      <a:schemeClr val="bg1"/>
                    </a:solidFill>
                  </a:rPr>
                  <a:t>Week of </a:t>
                </a:r>
              </a:p>
            </c:rich>
          </c:tx>
          <c:layout>
            <c:manualLayout>
              <c:xMode val="edge"/>
              <c:yMode val="edge"/>
              <c:x val="0.4748986585010207"/>
              <c:y val="0.946027777777777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934029983"/>
        <c:crosses val="autoZero"/>
        <c:auto val="0"/>
        <c:lblAlgn val="ctr"/>
        <c:lblOffset val="100"/>
        <c:tickLblSkip val="1"/>
        <c:noMultiLvlLbl val="0"/>
      </c:catAx>
      <c:valAx>
        <c:axId val="934029983"/>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8689943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Data!$R$2</c:f>
              <c:strCache>
                <c:ptCount val="1"/>
                <c:pt idx="0">
                  <c:v>Total</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Data!$O$3:$O$17</c:f>
              <c:strCache>
                <c:ptCount val="15"/>
                <c:pt idx="0">
                  <c:v>3/1 - 3/7</c:v>
                </c:pt>
                <c:pt idx="1">
                  <c:v>3/8 - 3/14</c:v>
                </c:pt>
                <c:pt idx="2">
                  <c:v>3/15 - 3/21</c:v>
                </c:pt>
                <c:pt idx="3">
                  <c:v>3/22 - 3/28</c:v>
                </c:pt>
                <c:pt idx="4">
                  <c:v>3/29 - 4/4</c:v>
                </c:pt>
                <c:pt idx="5">
                  <c:v>4/5 - 4/11</c:v>
                </c:pt>
                <c:pt idx="6">
                  <c:v>4/12 - 4/18</c:v>
                </c:pt>
                <c:pt idx="7">
                  <c:v>4/19 - 4/25</c:v>
                </c:pt>
                <c:pt idx="8">
                  <c:v>4/26 - 5/2</c:v>
                </c:pt>
                <c:pt idx="9">
                  <c:v>5/3 - 5/9</c:v>
                </c:pt>
                <c:pt idx="10">
                  <c:v>5/10 - 5/16</c:v>
                </c:pt>
                <c:pt idx="11">
                  <c:v>5/17 - 5/23</c:v>
                </c:pt>
                <c:pt idx="12">
                  <c:v>5/24 - 5/30</c:v>
                </c:pt>
                <c:pt idx="13">
                  <c:v>5/31 - 6/6</c:v>
                </c:pt>
                <c:pt idx="14">
                  <c:v>6/7 - 6/13</c:v>
                </c:pt>
              </c:strCache>
            </c:strRef>
          </c:cat>
          <c:val>
            <c:numRef>
              <c:f>Data!$R$3:$R$17</c:f>
              <c:numCache>
                <c:formatCode>#,##0</c:formatCode>
                <c:ptCount val="15"/>
                <c:pt idx="0">
                  <c:v>134</c:v>
                </c:pt>
                <c:pt idx="1">
                  <c:v>1054</c:v>
                </c:pt>
                <c:pt idx="2">
                  <c:v>7723</c:v>
                </c:pt>
                <c:pt idx="3">
                  <c:v>33880</c:v>
                </c:pt>
                <c:pt idx="4">
                  <c:v>68896</c:v>
                </c:pt>
                <c:pt idx="5">
                  <c:v>73448</c:v>
                </c:pt>
                <c:pt idx="6">
                  <c:v>73811</c:v>
                </c:pt>
                <c:pt idx="7">
                  <c:v>96008</c:v>
                </c:pt>
                <c:pt idx="8">
                  <c:v>88009</c:v>
                </c:pt>
                <c:pt idx="9">
                  <c:v>118639</c:v>
                </c:pt>
                <c:pt idx="10">
                  <c:v>122350</c:v>
                </c:pt>
                <c:pt idx="11">
                  <c:v>244832</c:v>
                </c:pt>
                <c:pt idx="12">
                  <c:v>173562</c:v>
                </c:pt>
                <c:pt idx="13">
                  <c:v>225015</c:v>
                </c:pt>
                <c:pt idx="14">
                  <c:v>229387</c:v>
                </c:pt>
              </c:numCache>
            </c:numRef>
          </c:val>
          <c:extLst>
            <c:ext xmlns:c16="http://schemas.microsoft.com/office/drawing/2014/chart" uri="{C3380CC4-5D6E-409C-BE32-E72D297353CC}">
              <c16:uniqueId val="{00000000-5922-459F-B285-00CD34B2D27C}"/>
            </c:ext>
          </c:extLst>
        </c:ser>
        <c:dLbls>
          <c:showLegendKey val="0"/>
          <c:showVal val="0"/>
          <c:showCatName val="0"/>
          <c:showSerName val="0"/>
          <c:showPercent val="0"/>
          <c:showBubbleSize val="0"/>
        </c:dLbls>
        <c:gapWidth val="50"/>
        <c:axId val="2107949711"/>
        <c:axId val="934398543"/>
      </c:barChart>
      <c:catAx>
        <c:axId val="210794971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000" b="0" i="0" u="none" strike="noStrike" kern="1200" baseline="0">
                <a:solidFill>
                  <a:schemeClr val="bg1"/>
                </a:solidFill>
                <a:latin typeface="+mn-lt"/>
                <a:ea typeface="+mn-ea"/>
                <a:cs typeface="+mn-cs"/>
              </a:defRPr>
            </a:pPr>
            <a:endParaRPr lang="en-US"/>
          </a:p>
        </c:txPr>
        <c:crossAx val="934398543"/>
        <c:crosses val="autoZero"/>
        <c:auto val="0"/>
        <c:lblAlgn val="ctr"/>
        <c:lblOffset val="100"/>
        <c:noMultiLvlLbl val="0"/>
      </c:catAx>
      <c:valAx>
        <c:axId val="934398543"/>
        <c:scaling>
          <c:orientation val="minMax"/>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21079497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Data!$L$2:$L$3</c:f>
              <c:strCache>
                <c:ptCount val="2"/>
                <c:pt idx="0">
                  <c:v>Cases</c:v>
                </c:pt>
              </c:strCache>
            </c:strRef>
          </c:tx>
          <c:spPr>
            <a:solidFill>
              <a:srgbClr val="F18A00"/>
            </a:solidFill>
            <a:ln>
              <a:noFill/>
            </a:ln>
            <a:effectLst/>
          </c:spPr>
          <c:invertIfNegative val="0"/>
          <c:cat>
            <c:numRef>
              <c:f>Data!$J$4:$J$108</c:f>
              <c:numCache>
                <c:formatCode>m/d;@</c:formatCode>
                <c:ptCount val="105"/>
                <c:pt idx="0">
                  <c:v>43892</c:v>
                </c:pt>
                <c:pt idx="1">
                  <c:v>43893</c:v>
                </c:pt>
                <c:pt idx="2">
                  <c:v>43894</c:v>
                </c:pt>
                <c:pt idx="3">
                  <c:v>43895</c:v>
                </c:pt>
                <c:pt idx="4">
                  <c:v>43896</c:v>
                </c:pt>
                <c:pt idx="5">
                  <c:v>43897</c:v>
                </c:pt>
                <c:pt idx="6">
                  <c:v>43898</c:v>
                </c:pt>
                <c:pt idx="7">
                  <c:v>43899</c:v>
                </c:pt>
                <c:pt idx="8">
                  <c:v>43900</c:v>
                </c:pt>
                <c:pt idx="9">
                  <c:v>43901</c:v>
                </c:pt>
                <c:pt idx="10">
                  <c:v>43902</c:v>
                </c:pt>
                <c:pt idx="11">
                  <c:v>43903</c:v>
                </c:pt>
                <c:pt idx="12">
                  <c:v>43904</c:v>
                </c:pt>
                <c:pt idx="13">
                  <c:v>43905</c:v>
                </c:pt>
                <c:pt idx="14">
                  <c:v>43906</c:v>
                </c:pt>
                <c:pt idx="15">
                  <c:v>43907</c:v>
                </c:pt>
                <c:pt idx="16">
                  <c:v>43908</c:v>
                </c:pt>
                <c:pt idx="17">
                  <c:v>43909</c:v>
                </c:pt>
                <c:pt idx="18">
                  <c:v>43910</c:v>
                </c:pt>
                <c:pt idx="19">
                  <c:v>43911</c:v>
                </c:pt>
                <c:pt idx="20">
                  <c:v>43912</c:v>
                </c:pt>
                <c:pt idx="21">
                  <c:v>43913</c:v>
                </c:pt>
                <c:pt idx="22">
                  <c:v>43914</c:v>
                </c:pt>
                <c:pt idx="23">
                  <c:v>43915</c:v>
                </c:pt>
                <c:pt idx="24">
                  <c:v>43916</c:v>
                </c:pt>
                <c:pt idx="25">
                  <c:v>43917</c:v>
                </c:pt>
                <c:pt idx="26">
                  <c:v>43918</c:v>
                </c:pt>
                <c:pt idx="27">
                  <c:v>43919</c:v>
                </c:pt>
                <c:pt idx="28">
                  <c:v>43920</c:v>
                </c:pt>
                <c:pt idx="29">
                  <c:v>43921</c:v>
                </c:pt>
                <c:pt idx="30">
                  <c:v>43922</c:v>
                </c:pt>
                <c:pt idx="31">
                  <c:v>43923</c:v>
                </c:pt>
                <c:pt idx="32">
                  <c:v>43924</c:v>
                </c:pt>
                <c:pt idx="33">
                  <c:v>43925</c:v>
                </c:pt>
                <c:pt idx="34">
                  <c:v>43926</c:v>
                </c:pt>
                <c:pt idx="35">
                  <c:v>43927</c:v>
                </c:pt>
                <c:pt idx="36">
                  <c:v>43928</c:v>
                </c:pt>
                <c:pt idx="37">
                  <c:v>43929</c:v>
                </c:pt>
                <c:pt idx="38">
                  <c:v>43930</c:v>
                </c:pt>
                <c:pt idx="39">
                  <c:v>43931</c:v>
                </c:pt>
                <c:pt idx="40">
                  <c:v>43932</c:v>
                </c:pt>
                <c:pt idx="41">
                  <c:v>43933</c:v>
                </c:pt>
                <c:pt idx="42">
                  <c:v>43934</c:v>
                </c:pt>
                <c:pt idx="43">
                  <c:v>43935</c:v>
                </c:pt>
                <c:pt idx="44">
                  <c:v>43936</c:v>
                </c:pt>
                <c:pt idx="45">
                  <c:v>43937</c:v>
                </c:pt>
                <c:pt idx="46">
                  <c:v>43938</c:v>
                </c:pt>
                <c:pt idx="47">
                  <c:v>43939</c:v>
                </c:pt>
                <c:pt idx="48">
                  <c:v>43940</c:v>
                </c:pt>
                <c:pt idx="49">
                  <c:v>43941</c:v>
                </c:pt>
                <c:pt idx="50">
                  <c:v>43942</c:v>
                </c:pt>
                <c:pt idx="51">
                  <c:v>43943</c:v>
                </c:pt>
                <c:pt idx="52">
                  <c:v>43944</c:v>
                </c:pt>
                <c:pt idx="53">
                  <c:v>43945</c:v>
                </c:pt>
                <c:pt idx="54">
                  <c:v>43946</c:v>
                </c:pt>
                <c:pt idx="55">
                  <c:v>43947</c:v>
                </c:pt>
                <c:pt idx="56">
                  <c:v>43948</c:v>
                </c:pt>
                <c:pt idx="57">
                  <c:v>43949</c:v>
                </c:pt>
                <c:pt idx="58">
                  <c:v>43950</c:v>
                </c:pt>
                <c:pt idx="59">
                  <c:v>43951</c:v>
                </c:pt>
                <c:pt idx="60">
                  <c:v>43952</c:v>
                </c:pt>
                <c:pt idx="61">
                  <c:v>43953</c:v>
                </c:pt>
                <c:pt idx="62">
                  <c:v>43954</c:v>
                </c:pt>
                <c:pt idx="63">
                  <c:v>43955</c:v>
                </c:pt>
                <c:pt idx="64">
                  <c:v>43956</c:v>
                </c:pt>
                <c:pt idx="65">
                  <c:v>43957</c:v>
                </c:pt>
                <c:pt idx="66">
                  <c:v>43958</c:v>
                </c:pt>
                <c:pt idx="67">
                  <c:v>43959</c:v>
                </c:pt>
                <c:pt idx="68">
                  <c:v>43960</c:v>
                </c:pt>
                <c:pt idx="69">
                  <c:v>43961</c:v>
                </c:pt>
                <c:pt idx="70">
                  <c:v>43962</c:v>
                </c:pt>
                <c:pt idx="71">
                  <c:v>43963</c:v>
                </c:pt>
                <c:pt idx="72">
                  <c:v>43964</c:v>
                </c:pt>
                <c:pt idx="73">
                  <c:v>43965</c:v>
                </c:pt>
                <c:pt idx="74">
                  <c:v>43966</c:v>
                </c:pt>
                <c:pt idx="75">
                  <c:v>43967</c:v>
                </c:pt>
                <c:pt idx="76">
                  <c:v>43968</c:v>
                </c:pt>
                <c:pt idx="77">
                  <c:v>43969</c:v>
                </c:pt>
                <c:pt idx="78">
                  <c:v>43970</c:v>
                </c:pt>
                <c:pt idx="79">
                  <c:v>43971</c:v>
                </c:pt>
                <c:pt idx="80">
                  <c:v>43972</c:v>
                </c:pt>
                <c:pt idx="81">
                  <c:v>43973</c:v>
                </c:pt>
                <c:pt idx="82">
                  <c:v>43974</c:v>
                </c:pt>
                <c:pt idx="83">
                  <c:v>43975</c:v>
                </c:pt>
                <c:pt idx="84">
                  <c:v>43976</c:v>
                </c:pt>
                <c:pt idx="85">
                  <c:v>43977</c:v>
                </c:pt>
                <c:pt idx="86">
                  <c:v>43978</c:v>
                </c:pt>
                <c:pt idx="87">
                  <c:v>43979</c:v>
                </c:pt>
                <c:pt idx="88">
                  <c:v>43980</c:v>
                </c:pt>
                <c:pt idx="89">
                  <c:v>43981</c:v>
                </c:pt>
                <c:pt idx="90">
                  <c:v>43982</c:v>
                </c:pt>
                <c:pt idx="91">
                  <c:v>43983</c:v>
                </c:pt>
                <c:pt idx="92">
                  <c:v>43984</c:v>
                </c:pt>
                <c:pt idx="93">
                  <c:v>43985</c:v>
                </c:pt>
                <c:pt idx="94">
                  <c:v>43986</c:v>
                </c:pt>
                <c:pt idx="95">
                  <c:v>43987</c:v>
                </c:pt>
                <c:pt idx="96">
                  <c:v>43988</c:v>
                </c:pt>
                <c:pt idx="97">
                  <c:v>43989</c:v>
                </c:pt>
                <c:pt idx="98">
                  <c:v>43990</c:v>
                </c:pt>
                <c:pt idx="99">
                  <c:v>43991</c:v>
                </c:pt>
                <c:pt idx="100">
                  <c:v>43992</c:v>
                </c:pt>
                <c:pt idx="101">
                  <c:v>43993</c:v>
                </c:pt>
                <c:pt idx="102">
                  <c:v>43994</c:v>
                </c:pt>
                <c:pt idx="103">
                  <c:v>43995</c:v>
                </c:pt>
                <c:pt idx="104">
                  <c:v>43996</c:v>
                </c:pt>
              </c:numCache>
            </c:numRef>
          </c:cat>
          <c:val>
            <c:numRef>
              <c:f>Data!$L$4:$L$108</c:f>
              <c:numCache>
                <c:formatCode>#,##0</c:formatCode>
                <c:ptCount val="105"/>
                <c:pt idx="0">
                  <c:v>2</c:v>
                </c:pt>
                <c:pt idx="1">
                  <c:v>1</c:v>
                </c:pt>
                <c:pt idx="2">
                  <c:v>4</c:v>
                </c:pt>
                <c:pt idx="3">
                  <c:v>1</c:v>
                </c:pt>
                <c:pt idx="4">
                  <c:v>0</c:v>
                </c:pt>
                <c:pt idx="5">
                  <c:v>4</c:v>
                </c:pt>
                <c:pt idx="6">
                  <c:v>1</c:v>
                </c:pt>
                <c:pt idx="7">
                  <c:v>5</c:v>
                </c:pt>
                <c:pt idx="8">
                  <c:v>2</c:v>
                </c:pt>
                <c:pt idx="9">
                  <c:v>6</c:v>
                </c:pt>
                <c:pt idx="10">
                  <c:v>5</c:v>
                </c:pt>
                <c:pt idx="11">
                  <c:v>20</c:v>
                </c:pt>
                <c:pt idx="12">
                  <c:v>40</c:v>
                </c:pt>
                <c:pt idx="13">
                  <c:v>31</c:v>
                </c:pt>
                <c:pt idx="14">
                  <c:v>27</c:v>
                </c:pt>
                <c:pt idx="15">
                  <c:v>62</c:v>
                </c:pt>
                <c:pt idx="16">
                  <c:v>99</c:v>
                </c:pt>
                <c:pt idx="17">
                  <c:v>76</c:v>
                </c:pt>
                <c:pt idx="18">
                  <c:v>142</c:v>
                </c:pt>
                <c:pt idx="19">
                  <c:v>203</c:v>
                </c:pt>
                <c:pt idx="20">
                  <c:v>298</c:v>
                </c:pt>
                <c:pt idx="21">
                  <c:v>176</c:v>
                </c:pt>
                <c:pt idx="22">
                  <c:v>283</c:v>
                </c:pt>
                <c:pt idx="23">
                  <c:v>498</c:v>
                </c:pt>
                <c:pt idx="24">
                  <c:v>535</c:v>
                </c:pt>
                <c:pt idx="25">
                  <c:v>659</c:v>
                </c:pt>
                <c:pt idx="26">
                  <c:v>704</c:v>
                </c:pt>
                <c:pt idx="27">
                  <c:v>876</c:v>
                </c:pt>
                <c:pt idx="28">
                  <c:v>852</c:v>
                </c:pt>
                <c:pt idx="29">
                  <c:v>904</c:v>
                </c:pt>
                <c:pt idx="30">
                  <c:v>1032</c:v>
                </c:pt>
                <c:pt idx="31">
                  <c:v>1269</c:v>
                </c:pt>
                <c:pt idx="32">
                  <c:v>1282</c:v>
                </c:pt>
                <c:pt idx="33">
                  <c:v>1148</c:v>
                </c:pt>
                <c:pt idx="34">
                  <c:v>764</c:v>
                </c:pt>
                <c:pt idx="35">
                  <c:v>1160</c:v>
                </c:pt>
                <c:pt idx="36">
                  <c:v>1007</c:v>
                </c:pt>
                <c:pt idx="37">
                  <c:v>1044</c:v>
                </c:pt>
                <c:pt idx="38">
                  <c:v>1033</c:v>
                </c:pt>
                <c:pt idx="39">
                  <c:v>1088</c:v>
                </c:pt>
                <c:pt idx="40">
                  <c:v>1064</c:v>
                </c:pt>
                <c:pt idx="41">
                  <c:v>810</c:v>
                </c:pt>
                <c:pt idx="42">
                  <c:v>920</c:v>
                </c:pt>
                <c:pt idx="43">
                  <c:v>592</c:v>
                </c:pt>
                <c:pt idx="44">
                  <c:v>898</c:v>
                </c:pt>
                <c:pt idx="45">
                  <c:v>1199</c:v>
                </c:pt>
                <c:pt idx="46">
                  <c:v>1083</c:v>
                </c:pt>
                <c:pt idx="47">
                  <c:v>741</c:v>
                </c:pt>
                <c:pt idx="48">
                  <c:v>713</c:v>
                </c:pt>
                <c:pt idx="49">
                  <c:v>749</c:v>
                </c:pt>
                <c:pt idx="50">
                  <c:v>859</c:v>
                </c:pt>
                <c:pt idx="51">
                  <c:v>701</c:v>
                </c:pt>
                <c:pt idx="52">
                  <c:v>1214</c:v>
                </c:pt>
                <c:pt idx="53">
                  <c:v>735</c:v>
                </c:pt>
                <c:pt idx="54">
                  <c:v>796</c:v>
                </c:pt>
                <c:pt idx="55">
                  <c:v>519</c:v>
                </c:pt>
                <c:pt idx="56">
                  <c:v>753</c:v>
                </c:pt>
                <c:pt idx="57">
                  <c:v>343</c:v>
                </c:pt>
                <c:pt idx="58">
                  <c:v>514</c:v>
                </c:pt>
                <c:pt idx="59">
                  <c:v>978</c:v>
                </c:pt>
                <c:pt idx="60">
                  <c:v>708</c:v>
                </c:pt>
                <c:pt idx="61">
                  <c:v>631</c:v>
                </c:pt>
                <c:pt idx="62">
                  <c:v>768</c:v>
                </c:pt>
                <c:pt idx="63">
                  <c:v>575</c:v>
                </c:pt>
                <c:pt idx="64">
                  <c:v>582</c:v>
                </c:pt>
                <c:pt idx="65">
                  <c:v>626</c:v>
                </c:pt>
                <c:pt idx="66">
                  <c:v>344</c:v>
                </c:pt>
                <c:pt idx="67">
                  <c:v>766</c:v>
                </c:pt>
                <c:pt idx="68">
                  <c:v>681</c:v>
                </c:pt>
                <c:pt idx="69">
                  <c:v>384</c:v>
                </c:pt>
                <c:pt idx="70">
                  <c:v>606</c:v>
                </c:pt>
                <c:pt idx="71">
                  <c:v>800</c:v>
                </c:pt>
                <c:pt idx="72">
                  <c:v>794</c:v>
                </c:pt>
                <c:pt idx="73">
                  <c:v>788</c:v>
                </c:pt>
                <c:pt idx="74">
                  <c:v>481</c:v>
                </c:pt>
                <c:pt idx="75">
                  <c:v>1134</c:v>
                </c:pt>
                <c:pt idx="76">
                  <c:v>655</c:v>
                </c:pt>
                <c:pt idx="77">
                  <c:v>613</c:v>
                </c:pt>
                <c:pt idx="78">
                  <c:v>475</c:v>
                </c:pt>
                <c:pt idx="79">
                  <c:v>1191</c:v>
                </c:pt>
                <c:pt idx="80">
                  <c:v>727</c:v>
                </c:pt>
                <c:pt idx="81">
                  <c:v>733</c:v>
                </c:pt>
                <c:pt idx="82">
                  <c:v>545</c:v>
                </c:pt>
                <c:pt idx="83">
                  <c:v>981</c:v>
                </c:pt>
                <c:pt idx="84">
                  <c:v>503</c:v>
                </c:pt>
                <c:pt idx="85">
                  <c:v>477</c:v>
                </c:pt>
                <c:pt idx="86">
                  <c:v>616</c:v>
                </c:pt>
                <c:pt idx="87">
                  <c:v>1224</c:v>
                </c:pt>
                <c:pt idx="88">
                  <c:v>753</c:v>
                </c:pt>
                <c:pt idx="89">
                  <c:v>873</c:v>
                </c:pt>
                <c:pt idx="90">
                  <c:v>702</c:v>
                </c:pt>
                <c:pt idx="91">
                  <c:v>603</c:v>
                </c:pt>
                <c:pt idx="92">
                  <c:v>1209</c:v>
                </c:pt>
                <c:pt idx="93">
                  <c:v>1265</c:v>
                </c:pt>
                <c:pt idx="94">
                  <c:v>1024</c:v>
                </c:pt>
                <c:pt idx="95">
                  <c:v>1253</c:v>
                </c:pt>
                <c:pt idx="96">
                  <c:v>1396</c:v>
                </c:pt>
                <c:pt idx="97">
                  <c:v>1030</c:v>
                </c:pt>
                <c:pt idx="98">
                  <c:v>1153</c:v>
                </c:pt>
                <c:pt idx="99">
                  <c:v>1227</c:v>
                </c:pt>
                <c:pt idx="100">
                  <c:v>1661</c:v>
                </c:pt>
                <c:pt idx="101">
                  <c:v>1641</c:v>
                </c:pt>
                <c:pt idx="102">
                  <c:v>2331</c:v>
                </c:pt>
                <c:pt idx="103">
                  <c:v>2159</c:v>
                </c:pt>
                <c:pt idx="104">
                  <c:v>1800</c:v>
                </c:pt>
              </c:numCache>
            </c:numRef>
          </c:val>
          <c:extLst>
            <c:ext xmlns:c16="http://schemas.microsoft.com/office/drawing/2014/chart" uri="{C3380CC4-5D6E-409C-BE32-E72D297353CC}">
              <c16:uniqueId val="{00000000-5B54-42E9-AE1F-7CBA36720B5C}"/>
            </c:ext>
          </c:extLst>
        </c:ser>
        <c:ser>
          <c:idx val="1"/>
          <c:order val="1"/>
          <c:tx>
            <c:strRef>
              <c:f>Data!$M$2:$M$3</c:f>
              <c:strCache>
                <c:ptCount val="2"/>
                <c:pt idx="0">
                  <c:v>Persons tested</c:v>
                </c:pt>
              </c:strCache>
            </c:strRef>
          </c:tx>
          <c:spPr>
            <a:solidFill>
              <a:schemeClr val="bg1"/>
            </a:solidFill>
            <a:ln>
              <a:noFill/>
            </a:ln>
            <a:effectLst/>
          </c:spPr>
          <c:invertIfNegative val="0"/>
          <c:cat>
            <c:numRef>
              <c:f>Data!$J$4:$J$108</c:f>
              <c:numCache>
                <c:formatCode>m/d;@</c:formatCode>
                <c:ptCount val="105"/>
                <c:pt idx="0">
                  <c:v>43892</c:v>
                </c:pt>
                <c:pt idx="1">
                  <c:v>43893</c:v>
                </c:pt>
                <c:pt idx="2">
                  <c:v>43894</c:v>
                </c:pt>
                <c:pt idx="3">
                  <c:v>43895</c:v>
                </c:pt>
                <c:pt idx="4">
                  <c:v>43896</c:v>
                </c:pt>
                <c:pt idx="5">
                  <c:v>43897</c:v>
                </c:pt>
                <c:pt idx="6">
                  <c:v>43898</c:v>
                </c:pt>
                <c:pt idx="7">
                  <c:v>43899</c:v>
                </c:pt>
                <c:pt idx="8">
                  <c:v>43900</c:v>
                </c:pt>
                <c:pt idx="9">
                  <c:v>43901</c:v>
                </c:pt>
                <c:pt idx="10">
                  <c:v>43902</c:v>
                </c:pt>
                <c:pt idx="11">
                  <c:v>43903</c:v>
                </c:pt>
                <c:pt idx="12">
                  <c:v>43904</c:v>
                </c:pt>
                <c:pt idx="13">
                  <c:v>43905</c:v>
                </c:pt>
                <c:pt idx="14">
                  <c:v>43906</c:v>
                </c:pt>
                <c:pt idx="15">
                  <c:v>43907</c:v>
                </c:pt>
                <c:pt idx="16">
                  <c:v>43908</c:v>
                </c:pt>
                <c:pt idx="17">
                  <c:v>43909</c:v>
                </c:pt>
                <c:pt idx="18">
                  <c:v>43910</c:v>
                </c:pt>
                <c:pt idx="19">
                  <c:v>43911</c:v>
                </c:pt>
                <c:pt idx="20">
                  <c:v>43912</c:v>
                </c:pt>
                <c:pt idx="21">
                  <c:v>43913</c:v>
                </c:pt>
                <c:pt idx="22">
                  <c:v>43914</c:v>
                </c:pt>
                <c:pt idx="23">
                  <c:v>43915</c:v>
                </c:pt>
                <c:pt idx="24">
                  <c:v>43916</c:v>
                </c:pt>
                <c:pt idx="25">
                  <c:v>43917</c:v>
                </c:pt>
                <c:pt idx="26">
                  <c:v>43918</c:v>
                </c:pt>
                <c:pt idx="27">
                  <c:v>43919</c:v>
                </c:pt>
                <c:pt idx="28">
                  <c:v>43920</c:v>
                </c:pt>
                <c:pt idx="29">
                  <c:v>43921</c:v>
                </c:pt>
                <c:pt idx="30">
                  <c:v>43922</c:v>
                </c:pt>
                <c:pt idx="31">
                  <c:v>43923</c:v>
                </c:pt>
                <c:pt idx="32">
                  <c:v>43924</c:v>
                </c:pt>
                <c:pt idx="33">
                  <c:v>43925</c:v>
                </c:pt>
                <c:pt idx="34">
                  <c:v>43926</c:v>
                </c:pt>
                <c:pt idx="35">
                  <c:v>43927</c:v>
                </c:pt>
                <c:pt idx="36">
                  <c:v>43928</c:v>
                </c:pt>
                <c:pt idx="37">
                  <c:v>43929</c:v>
                </c:pt>
                <c:pt idx="38">
                  <c:v>43930</c:v>
                </c:pt>
                <c:pt idx="39">
                  <c:v>43931</c:v>
                </c:pt>
                <c:pt idx="40">
                  <c:v>43932</c:v>
                </c:pt>
                <c:pt idx="41">
                  <c:v>43933</c:v>
                </c:pt>
                <c:pt idx="42">
                  <c:v>43934</c:v>
                </c:pt>
                <c:pt idx="43">
                  <c:v>43935</c:v>
                </c:pt>
                <c:pt idx="44">
                  <c:v>43936</c:v>
                </c:pt>
                <c:pt idx="45">
                  <c:v>43937</c:v>
                </c:pt>
                <c:pt idx="46">
                  <c:v>43938</c:v>
                </c:pt>
                <c:pt idx="47">
                  <c:v>43939</c:v>
                </c:pt>
                <c:pt idx="48">
                  <c:v>43940</c:v>
                </c:pt>
                <c:pt idx="49">
                  <c:v>43941</c:v>
                </c:pt>
                <c:pt idx="50">
                  <c:v>43942</c:v>
                </c:pt>
                <c:pt idx="51">
                  <c:v>43943</c:v>
                </c:pt>
                <c:pt idx="52">
                  <c:v>43944</c:v>
                </c:pt>
                <c:pt idx="53">
                  <c:v>43945</c:v>
                </c:pt>
                <c:pt idx="54">
                  <c:v>43946</c:v>
                </c:pt>
                <c:pt idx="55">
                  <c:v>43947</c:v>
                </c:pt>
                <c:pt idx="56">
                  <c:v>43948</c:v>
                </c:pt>
                <c:pt idx="57">
                  <c:v>43949</c:v>
                </c:pt>
                <c:pt idx="58">
                  <c:v>43950</c:v>
                </c:pt>
                <c:pt idx="59">
                  <c:v>43951</c:v>
                </c:pt>
                <c:pt idx="60">
                  <c:v>43952</c:v>
                </c:pt>
                <c:pt idx="61">
                  <c:v>43953</c:v>
                </c:pt>
                <c:pt idx="62">
                  <c:v>43954</c:v>
                </c:pt>
                <c:pt idx="63">
                  <c:v>43955</c:v>
                </c:pt>
                <c:pt idx="64">
                  <c:v>43956</c:v>
                </c:pt>
                <c:pt idx="65">
                  <c:v>43957</c:v>
                </c:pt>
                <c:pt idx="66">
                  <c:v>43958</c:v>
                </c:pt>
                <c:pt idx="67">
                  <c:v>43959</c:v>
                </c:pt>
                <c:pt idx="68">
                  <c:v>43960</c:v>
                </c:pt>
                <c:pt idx="69">
                  <c:v>43961</c:v>
                </c:pt>
                <c:pt idx="70">
                  <c:v>43962</c:v>
                </c:pt>
                <c:pt idx="71">
                  <c:v>43963</c:v>
                </c:pt>
                <c:pt idx="72">
                  <c:v>43964</c:v>
                </c:pt>
                <c:pt idx="73">
                  <c:v>43965</c:v>
                </c:pt>
                <c:pt idx="74">
                  <c:v>43966</c:v>
                </c:pt>
                <c:pt idx="75">
                  <c:v>43967</c:v>
                </c:pt>
                <c:pt idx="76">
                  <c:v>43968</c:v>
                </c:pt>
                <c:pt idx="77">
                  <c:v>43969</c:v>
                </c:pt>
                <c:pt idx="78">
                  <c:v>43970</c:v>
                </c:pt>
                <c:pt idx="79">
                  <c:v>43971</c:v>
                </c:pt>
                <c:pt idx="80">
                  <c:v>43972</c:v>
                </c:pt>
                <c:pt idx="81">
                  <c:v>43973</c:v>
                </c:pt>
                <c:pt idx="82">
                  <c:v>43974</c:v>
                </c:pt>
                <c:pt idx="83">
                  <c:v>43975</c:v>
                </c:pt>
                <c:pt idx="84">
                  <c:v>43976</c:v>
                </c:pt>
                <c:pt idx="85">
                  <c:v>43977</c:v>
                </c:pt>
                <c:pt idx="86">
                  <c:v>43978</c:v>
                </c:pt>
                <c:pt idx="87">
                  <c:v>43979</c:v>
                </c:pt>
                <c:pt idx="88">
                  <c:v>43980</c:v>
                </c:pt>
                <c:pt idx="89">
                  <c:v>43981</c:v>
                </c:pt>
                <c:pt idx="90">
                  <c:v>43982</c:v>
                </c:pt>
                <c:pt idx="91">
                  <c:v>43983</c:v>
                </c:pt>
                <c:pt idx="92">
                  <c:v>43984</c:v>
                </c:pt>
                <c:pt idx="93">
                  <c:v>43985</c:v>
                </c:pt>
                <c:pt idx="94">
                  <c:v>43986</c:v>
                </c:pt>
                <c:pt idx="95">
                  <c:v>43987</c:v>
                </c:pt>
                <c:pt idx="96">
                  <c:v>43988</c:v>
                </c:pt>
                <c:pt idx="97">
                  <c:v>43989</c:v>
                </c:pt>
                <c:pt idx="98">
                  <c:v>43990</c:v>
                </c:pt>
                <c:pt idx="99">
                  <c:v>43991</c:v>
                </c:pt>
                <c:pt idx="100">
                  <c:v>43992</c:v>
                </c:pt>
                <c:pt idx="101">
                  <c:v>43993</c:v>
                </c:pt>
                <c:pt idx="102">
                  <c:v>43994</c:v>
                </c:pt>
                <c:pt idx="103">
                  <c:v>43995</c:v>
                </c:pt>
                <c:pt idx="104">
                  <c:v>43996</c:v>
                </c:pt>
              </c:numCache>
            </c:numRef>
          </c:cat>
          <c:val>
            <c:numRef>
              <c:f>Data!$M$4:$M$108</c:f>
              <c:numCache>
                <c:formatCode>#,##0</c:formatCode>
                <c:ptCount val="105"/>
                <c:pt idx="0">
                  <c:v>4</c:v>
                </c:pt>
                <c:pt idx="1">
                  <c:v>3</c:v>
                </c:pt>
                <c:pt idx="2">
                  <c:v>22</c:v>
                </c:pt>
                <c:pt idx="3">
                  <c:v>27</c:v>
                </c:pt>
                <c:pt idx="4">
                  <c:v>54</c:v>
                </c:pt>
                <c:pt idx="5">
                  <c:v>27</c:v>
                </c:pt>
                <c:pt idx="6">
                  <c:v>36</c:v>
                </c:pt>
                <c:pt idx="7">
                  <c:v>91</c:v>
                </c:pt>
                <c:pt idx="8">
                  <c:v>76</c:v>
                </c:pt>
                <c:pt idx="9">
                  <c:v>58</c:v>
                </c:pt>
                <c:pt idx="10">
                  <c:v>126</c:v>
                </c:pt>
                <c:pt idx="11">
                  <c:v>204</c:v>
                </c:pt>
                <c:pt idx="12">
                  <c:v>469</c:v>
                </c:pt>
                <c:pt idx="13">
                  <c:v>201</c:v>
                </c:pt>
                <c:pt idx="14">
                  <c:v>633</c:v>
                </c:pt>
                <c:pt idx="15">
                  <c:v>749</c:v>
                </c:pt>
                <c:pt idx="16">
                  <c:v>1124</c:v>
                </c:pt>
                <c:pt idx="17">
                  <c:v>1158</c:v>
                </c:pt>
                <c:pt idx="18">
                  <c:v>1498</c:v>
                </c:pt>
                <c:pt idx="19">
                  <c:v>2431</c:v>
                </c:pt>
                <c:pt idx="20">
                  <c:v>2927</c:v>
                </c:pt>
                <c:pt idx="21">
                  <c:v>1764</c:v>
                </c:pt>
                <c:pt idx="22">
                  <c:v>3059</c:v>
                </c:pt>
                <c:pt idx="23">
                  <c:v>7256</c:v>
                </c:pt>
                <c:pt idx="24">
                  <c:v>5922</c:v>
                </c:pt>
                <c:pt idx="25">
                  <c:v>6526</c:v>
                </c:pt>
                <c:pt idx="26">
                  <c:v>6667</c:v>
                </c:pt>
                <c:pt idx="27">
                  <c:v>7504</c:v>
                </c:pt>
                <c:pt idx="28">
                  <c:v>7260</c:v>
                </c:pt>
                <c:pt idx="29">
                  <c:v>8608</c:v>
                </c:pt>
                <c:pt idx="30">
                  <c:v>8913</c:v>
                </c:pt>
                <c:pt idx="31">
                  <c:v>13390</c:v>
                </c:pt>
                <c:pt idx="32">
                  <c:v>11277</c:v>
                </c:pt>
                <c:pt idx="33">
                  <c:v>12778</c:v>
                </c:pt>
                <c:pt idx="34">
                  <c:v>7389</c:v>
                </c:pt>
                <c:pt idx="35">
                  <c:v>11634</c:v>
                </c:pt>
                <c:pt idx="36">
                  <c:v>12172</c:v>
                </c:pt>
                <c:pt idx="37">
                  <c:v>6753</c:v>
                </c:pt>
                <c:pt idx="38">
                  <c:v>14794</c:v>
                </c:pt>
                <c:pt idx="39">
                  <c:v>10029</c:v>
                </c:pt>
                <c:pt idx="40">
                  <c:v>11852</c:v>
                </c:pt>
                <c:pt idx="41">
                  <c:v>9230</c:v>
                </c:pt>
                <c:pt idx="42">
                  <c:v>9360</c:v>
                </c:pt>
                <c:pt idx="43">
                  <c:v>6805</c:v>
                </c:pt>
                <c:pt idx="44">
                  <c:v>10225</c:v>
                </c:pt>
                <c:pt idx="45">
                  <c:v>16314</c:v>
                </c:pt>
                <c:pt idx="46">
                  <c:v>13443</c:v>
                </c:pt>
                <c:pt idx="47">
                  <c:v>9628</c:v>
                </c:pt>
                <c:pt idx="48">
                  <c:v>9883</c:v>
                </c:pt>
                <c:pt idx="49">
                  <c:v>11160</c:v>
                </c:pt>
                <c:pt idx="50">
                  <c:v>13144</c:v>
                </c:pt>
                <c:pt idx="51">
                  <c:v>11729</c:v>
                </c:pt>
                <c:pt idx="52">
                  <c:v>19637</c:v>
                </c:pt>
                <c:pt idx="53">
                  <c:v>14313</c:v>
                </c:pt>
                <c:pt idx="54">
                  <c:v>18009</c:v>
                </c:pt>
                <c:pt idx="55">
                  <c:v>9416</c:v>
                </c:pt>
                <c:pt idx="56">
                  <c:v>12592</c:v>
                </c:pt>
                <c:pt idx="57">
                  <c:v>7487</c:v>
                </c:pt>
                <c:pt idx="58">
                  <c:v>10275</c:v>
                </c:pt>
                <c:pt idx="59">
                  <c:v>19276</c:v>
                </c:pt>
                <c:pt idx="60">
                  <c:v>17452</c:v>
                </c:pt>
                <c:pt idx="61">
                  <c:v>13166</c:v>
                </c:pt>
                <c:pt idx="62">
                  <c:v>16477</c:v>
                </c:pt>
                <c:pt idx="63">
                  <c:v>22409</c:v>
                </c:pt>
                <c:pt idx="64">
                  <c:v>15863</c:v>
                </c:pt>
                <c:pt idx="65">
                  <c:v>14835</c:v>
                </c:pt>
                <c:pt idx="66">
                  <c:v>18777</c:v>
                </c:pt>
                <c:pt idx="67">
                  <c:v>17607</c:v>
                </c:pt>
                <c:pt idx="68">
                  <c:v>14531</c:v>
                </c:pt>
                <c:pt idx="69">
                  <c:v>18937</c:v>
                </c:pt>
                <c:pt idx="70">
                  <c:v>22321</c:v>
                </c:pt>
                <c:pt idx="71">
                  <c:v>15306</c:v>
                </c:pt>
                <c:pt idx="72">
                  <c:v>16712</c:v>
                </c:pt>
                <c:pt idx="73">
                  <c:v>16880</c:v>
                </c:pt>
                <c:pt idx="74">
                  <c:v>7016</c:v>
                </c:pt>
                <c:pt idx="75">
                  <c:v>27289</c:v>
                </c:pt>
                <c:pt idx="76">
                  <c:v>20717</c:v>
                </c:pt>
                <c:pt idx="77">
                  <c:v>32809</c:v>
                </c:pt>
                <c:pt idx="78">
                  <c:v>76448</c:v>
                </c:pt>
                <c:pt idx="79">
                  <c:v>50536</c:v>
                </c:pt>
                <c:pt idx="80">
                  <c:v>25733</c:v>
                </c:pt>
                <c:pt idx="81">
                  <c:v>28005</c:v>
                </c:pt>
                <c:pt idx="82">
                  <c:v>16871</c:v>
                </c:pt>
                <c:pt idx="83">
                  <c:v>39760</c:v>
                </c:pt>
                <c:pt idx="84">
                  <c:v>19153</c:v>
                </c:pt>
                <c:pt idx="85">
                  <c:v>14875</c:v>
                </c:pt>
                <c:pt idx="86">
                  <c:v>20700</c:v>
                </c:pt>
                <c:pt idx="87">
                  <c:v>39069</c:v>
                </c:pt>
                <c:pt idx="88">
                  <c:v>15336</c:v>
                </c:pt>
                <c:pt idx="89">
                  <c:v>28961</c:v>
                </c:pt>
                <c:pt idx="90">
                  <c:v>25951</c:v>
                </c:pt>
                <c:pt idx="91">
                  <c:v>10738</c:v>
                </c:pt>
                <c:pt idx="92">
                  <c:v>28083</c:v>
                </c:pt>
                <c:pt idx="93">
                  <c:v>37296</c:v>
                </c:pt>
                <c:pt idx="94">
                  <c:v>31700</c:v>
                </c:pt>
                <c:pt idx="95">
                  <c:v>39886</c:v>
                </c:pt>
                <c:pt idx="96">
                  <c:v>55448</c:v>
                </c:pt>
                <c:pt idx="97">
                  <c:v>27787</c:v>
                </c:pt>
                <c:pt idx="98">
                  <c:v>31822</c:v>
                </c:pt>
                <c:pt idx="99">
                  <c:v>23339</c:v>
                </c:pt>
                <c:pt idx="100">
                  <c:v>30487</c:v>
                </c:pt>
                <c:pt idx="101">
                  <c:v>33510</c:v>
                </c:pt>
                <c:pt idx="102">
                  <c:v>38035</c:v>
                </c:pt>
                <c:pt idx="103">
                  <c:v>49098</c:v>
                </c:pt>
                <c:pt idx="104">
                  <c:v>33884</c:v>
                </c:pt>
              </c:numCache>
            </c:numRef>
          </c:val>
          <c:extLst>
            <c:ext xmlns:c16="http://schemas.microsoft.com/office/drawing/2014/chart" uri="{C3380CC4-5D6E-409C-BE32-E72D297353CC}">
              <c16:uniqueId val="{00000001-5B54-42E9-AE1F-7CBA36720B5C}"/>
            </c:ext>
          </c:extLst>
        </c:ser>
        <c:dLbls>
          <c:showLegendKey val="0"/>
          <c:showVal val="0"/>
          <c:showCatName val="0"/>
          <c:showSerName val="0"/>
          <c:showPercent val="0"/>
          <c:showBubbleSize val="0"/>
        </c:dLbls>
        <c:gapWidth val="30"/>
        <c:overlap val="100"/>
        <c:axId val="1965458799"/>
        <c:axId val="934062431"/>
      </c:barChart>
      <c:dateAx>
        <c:axId val="1965458799"/>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crossAx val="934062431"/>
        <c:crosses val="autoZero"/>
        <c:auto val="1"/>
        <c:lblOffset val="100"/>
        <c:baseTimeUnit val="days"/>
      </c:dateAx>
      <c:valAx>
        <c:axId val="9340624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654587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8416356809565469E-2"/>
          <c:y val="3.2811373356789041E-2"/>
          <c:w val="0.89049251096805104"/>
          <c:h val="0.78766229221347328"/>
        </c:manualLayout>
      </c:layout>
      <c:barChart>
        <c:barDir val="col"/>
        <c:grouping val="clustered"/>
        <c:varyColors val="0"/>
        <c:ser>
          <c:idx val="0"/>
          <c:order val="0"/>
          <c:tx>
            <c:strRef>
              <c:f>State!$D$1</c:f>
              <c:strCache>
                <c:ptCount val="1"/>
                <c:pt idx="0">
                  <c:v>Persons Tested</c:v>
                </c:pt>
              </c:strCache>
            </c:strRef>
          </c:tx>
          <c:spPr>
            <a:solidFill>
              <a:sysClr val="window" lastClr="FFFFFF"/>
            </a:solidFill>
            <a:ln>
              <a:noFill/>
            </a:ln>
            <a:effectLst/>
          </c:spPr>
          <c:invertIfNegative val="0"/>
          <c:dPt>
            <c:idx val="11"/>
            <c:invertIfNegative val="0"/>
            <c:bubble3D val="0"/>
            <c:spPr>
              <a:solidFill>
                <a:sysClr val="window" lastClr="FFFFFF"/>
              </a:solidFill>
              <a:ln>
                <a:noFill/>
              </a:ln>
              <a:effectLst/>
            </c:spPr>
            <c:extLst>
              <c:ext xmlns:c16="http://schemas.microsoft.com/office/drawing/2014/chart" uri="{C3380CC4-5D6E-409C-BE32-E72D297353CC}">
                <c16:uniqueId val="{00000001-5D13-4DA4-AA15-6838C1784324}"/>
              </c:ext>
            </c:extLst>
          </c:dPt>
          <c:dPt>
            <c:idx val="14"/>
            <c:invertIfNegative val="0"/>
            <c:bubble3D val="0"/>
            <c:spPr>
              <a:solidFill>
                <a:sysClr val="window" lastClr="FFFFFF"/>
              </a:solidFill>
              <a:ln>
                <a:noFill/>
              </a:ln>
              <a:effectLst/>
            </c:spPr>
            <c:extLst>
              <c:ext xmlns:c16="http://schemas.microsoft.com/office/drawing/2014/chart" uri="{C3380CC4-5D6E-409C-BE32-E72D297353CC}">
                <c16:uniqueId val="{00000003-5D13-4DA4-AA15-6838C1784324}"/>
              </c:ext>
            </c:extLst>
          </c:dPt>
          <c:dLbls>
            <c:dLbl>
              <c:idx val="7"/>
              <c:layout>
                <c:manualLayout>
                  <c:x val="0"/>
                  <c:y val="5.55555555555555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D13-4DA4-AA15-6838C1784324}"/>
                </c:ext>
              </c:extLst>
            </c:dLbl>
            <c:dLbl>
              <c:idx val="8"/>
              <c:layout>
                <c:manualLayout>
                  <c:x val="0"/>
                  <c:y val="-1.25786121994050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D13-4DA4-AA15-6838C1784324}"/>
                </c:ext>
              </c:extLst>
            </c:dLbl>
            <c:numFmt formatCode="#,##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State!$A$2:$A$16</c:f>
              <c:strCache>
                <c:ptCount val="15"/>
                <c:pt idx="0">
                  <c:v>3/1 - 3/7</c:v>
                </c:pt>
                <c:pt idx="1">
                  <c:v>3/8 - 3/14</c:v>
                </c:pt>
                <c:pt idx="2">
                  <c:v>3/15 - 3/21</c:v>
                </c:pt>
                <c:pt idx="3">
                  <c:v>3/22 - 3/28</c:v>
                </c:pt>
                <c:pt idx="4">
                  <c:v>3/29 - 4/4</c:v>
                </c:pt>
                <c:pt idx="5">
                  <c:v>4/5 - 4/11</c:v>
                </c:pt>
                <c:pt idx="6">
                  <c:v>4/12 - 4/18</c:v>
                </c:pt>
                <c:pt idx="7">
                  <c:v>4/19 - 4/25</c:v>
                </c:pt>
                <c:pt idx="8">
                  <c:v>4/26 - 5/2</c:v>
                </c:pt>
                <c:pt idx="9">
                  <c:v>5/3 - 5/9</c:v>
                </c:pt>
                <c:pt idx="10">
                  <c:v>5/10 - 5/16</c:v>
                </c:pt>
                <c:pt idx="11">
                  <c:v>5/17 - 5/23</c:v>
                </c:pt>
                <c:pt idx="12">
                  <c:v>5/24 - 5/30</c:v>
                </c:pt>
                <c:pt idx="13">
                  <c:v>5/31 - 6/6</c:v>
                </c:pt>
                <c:pt idx="14">
                  <c:v>6/7 - 6/13</c:v>
                </c:pt>
              </c:strCache>
            </c:strRef>
          </c:cat>
          <c:val>
            <c:numRef>
              <c:f>State!$D$2:$D$16</c:f>
              <c:numCache>
                <c:formatCode>#,##0</c:formatCode>
                <c:ptCount val="15"/>
                <c:pt idx="0">
                  <c:v>134</c:v>
                </c:pt>
                <c:pt idx="1">
                  <c:v>1054</c:v>
                </c:pt>
                <c:pt idx="2">
                  <c:v>7723</c:v>
                </c:pt>
                <c:pt idx="3">
                  <c:v>33880</c:v>
                </c:pt>
                <c:pt idx="4">
                  <c:v>68896</c:v>
                </c:pt>
                <c:pt idx="5">
                  <c:v>73448</c:v>
                </c:pt>
                <c:pt idx="6">
                  <c:v>73811</c:v>
                </c:pt>
                <c:pt idx="7">
                  <c:v>96008</c:v>
                </c:pt>
                <c:pt idx="8">
                  <c:v>88009</c:v>
                </c:pt>
                <c:pt idx="9">
                  <c:v>118639</c:v>
                </c:pt>
                <c:pt idx="10">
                  <c:v>122350</c:v>
                </c:pt>
                <c:pt idx="11">
                  <c:v>244832</c:v>
                </c:pt>
                <c:pt idx="12">
                  <c:v>173562</c:v>
                </c:pt>
                <c:pt idx="13">
                  <c:v>225015</c:v>
                </c:pt>
                <c:pt idx="14">
                  <c:v>229387</c:v>
                </c:pt>
              </c:numCache>
            </c:numRef>
          </c:val>
          <c:extLst>
            <c:ext xmlns:c16="http://schemas.microsoft.com/office/drawing/2014/chart" uri="{C3380CC4-5D6E-409C-BE32-E72D297353CC}">
              <c16:uniqueId val="{00000006-5D13-4DA4-AA15-6838C1784324}"/>
            </c:ext>
          </c:extLst>
        </c:ser>
        <c:dLbls>
          <c:showLegendKey val="0"/>
          <c:showVal val="0"/>
          <c:showCatName val="0"/>
          <c:showSerName val="0"/>
          <c:showPercent val="0"/>
          <c:showBubbleSize val="0"/>
        </c:dLbls>
        <c:gapWidth val="30"/>
        <c:axId val="2085520576"/>
        <c:axId val="1840325712"/>
      </c:barChart>
      <c:lineChart>
        <c:grouping val="standard"/>
        <c:varyColors val="0"/>
        <c:ser>
          <c:idx val="1"/>
          <c:order val="1"/>
          <c:tx>
            <c:strRef>
              <c:f>State!$E$1</c:f>
              <c:strCache>
                <c:ptCount val="1"/>
                <c:pt idx="0">
                  <c:v>Percent Positive</c:v>
                </c:pt>
              </c:strCache>
            </c:strRef>
          </c:tx>
          <c:spPr>
            <a:ln w="28575" cap="rnd">
              <a:solidFill>
                <a:srgbClr val="F18A00"/>
              </a:solidFill>
              <a:round/>
            </a:ln>
            <a:effectLst/>
          </c:spPr>
          <c:marker>
            <c:symbol val="circle"/>
            <c:size val="7"/>
            <c:spPr>
              <a:solidFill>
                <a:srgbClr val="F18A00"/>
              </a:solidFill>
              <a:ln w="9525">
                <a:solidFill>
                  <a:srgbClr val="F18A00"/>
                </a:solidFill>
              </a:ln>
              <a:effectLst/>
            </c:spPr>
          </c:marker>
          <c:dPt>
            <c:idx val="14"/>
            <c:marker>
              <c:symbol val="circle"/>
              <c:size val="7"/>
              <c:spPr>
                <a:solidFill>
                  <a:srgbClr val="F18A00"/>
                </a:solidFill>
                <a:ln w="9525">
                  <a:solidFill>
                    <a:srgbClr val="F18A00"/>
                  </a:solidFill>
                </a:ln>
                <a:effectLst/>
              </c:spPr>
            </c:marker>
            <c:bubble3D val="0"/>
            <c:spPr>
              <a:ln w="28575" cap="rnd">
                <a:solidFill>
                  <a:srgbClr val="F18A00"/>
                </a:solidFill>
                <a:prstDash val="solid"/>
                <a:round/>
              </a:ln>
              <a:effectLst/>
            </c:spPr>
            <c:extLst>
              <c:ext xmlns:c16="http://schemas.microsoft.com/office/drawing/2014/chart" uri="{C3380CC4-5D6E-409C-BE32-E72D297353CC}">
                <c16:uniqueId val="{00000008-5D13-4DA4-AA15-6838C1784324}"/>
              </c:ext>
            </c:extLst>
          </c:dPt>
          <c:dLbls>
            <c:dLbl>
              <c:idx val="0"/>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D-6854-4C4C-BFB2-14DF47F0CA3C}"/>
                </c:ext>
              </c:extLst>
            </c:dLbl>
            <c:dLbl>
              <c:idx val="1"/>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C-6854-4C4C-BFB2-14DF47F0CA3C}"/>
                </c:ext>
              </c:extLst>
            </c:dLbl>
            <c:dLbl>
              <c:idx val="2"/>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6854-4C4C-BFB2-14DF47F0CA3C}"/>
                </c:ext>
              </c:extLst>
            </c:dLbl>
            <c:dLbl>
              <c:idx val="3"/>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6854-4C4C-BFB2-14DF47F0CA3C}"/>
                </c:ext>
              </c:extLst>
            </c:dLbl>
            <c:dLbl>
              <c:idx val="4"/>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854-4C4C-BFB2-14DF47F0CA3C}"/>
                </c:ext>
              </c:extLst>
            </c:dLbl>
            <c:dLbl>
              <c:idx val="5"/>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6854-4C4C-BFB2-14DF47F0CA3C}"/>
                </c:ext>
              </c:extLst>
            </c:dLbl>
            <c:dLbl>
              <c:idx val="6"/>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7-6854-4C4C-BFB2-14DF47F0CA3C}"/>
                </c:ext>
              </c:extLst>
            </c:dLbl>
            <c:dLbl>
              <c:idx val="7"/>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6-6854-4C4C-BFB2-14DF47F0CA3C}"/>
                </c:ext>
              </c:extLst>
            </c:dLbl>
            <c:dLbl>
              <c:idx val="8"/>
              <c:layout>
                <c:manualLayout>
                  <c:x val="-2.5793462674149507E-2"/>
                  <c:y val="4.6319553805774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D13-4DA4-AA15-6838C1784324}"/>
                </c:ext>
              </c:extLst>
            </c:dLbl>
            <c:dLbl>
              <c:idx val="9"/>
              <c:layout>
                <c:manualLayout>
                  <c:x val="-2.348893577582933E-2"/>
                  <c:y val="2.68751093613297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D13-4DA4-AA15-6838C1784324}"/>
                </c:ext>
              </c:extLst>
            </c:dLbl>
            <c:dLbl>
              <c:idx val="10"/>
              <c:layout>
                <c:manualLayout>
                  <c:x val="-2.2336672326669409E-2"/>
                  <c:y val="4.0763998250218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D13-4DA4-AA15-6838C1784324}"/>
                </c:ext>
              </c:extLst>
            </c:dLbl>
            <c:dLbl>
              <c:idx val="11"/>
              <c:layout>
                <c:manualLayout>
                  <c:x val="-2.4641199224989502E-2"/>
                  <c:y val="3.5208442694663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D13-4DA4-AA15-6838C1784324}"/>
                </c:ext>
              </c:extLst>
            </c:dLbl>
            <c:dLbl>
              <c:idx val="12"/>
              <c:layout>
                <c:manualLayout>
                  <c:x val="-2.5793462674149423E-2"/>
                  <c:y val="4.076399825021872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D13-4DA4-AA15-6838C1784324}"/>
                </c:ext>
              </c:extLst>
            </c:dLbl>
            <c:dLbl>
              <c:idx val="13"/>
              <c:layout>
                <c:manualLayout>
                  <c:x val="-2.2336672326669409E-2"/>
                  <c:y val="3.5208442694663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D13-4DA4-AA15-6838C1784324}"/>
                </c:ext>
              </c:extLst>
            </c:dLbl>
            <c:dLbl>
              <c:idx val="14"/>
              <c:layout>
                <c:manualLayout>
                  <c:x val="-2.2588330304865893E-2"/>
                  <c:y val="3.5208442694663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D13-4DA4-AA15-6838C1784324}"/>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F18A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State!$A$2:$A$16</c:f>
              <c:strCache>
                <c:ptCount val="15"/>
                <c:pt idx="0">
                  <c:v>3/1 - 3/7</c:v>
                </c:pt>
                <c:pt idx="1">
                  <c:v>3/8 - 3/14</c:v>
                </c:pt>
                <c:pt idx="2">
                  <c:v>3/15 - 3/21</c:v>
                </c:pt>
                <c:pt idx="3">
                  <c:v>3/22 - 3/28</c:v>
                </c:pt>
                <c:pt idx="4">
                  <c:v>3/29 - 4/4</c:v>
                </c:pt>
                <c:pt idx="5">
                  <c:v>4/5 - 4/11</c:v>
                </c:pt>
                <c:pt idx="6">
                  <c:v>4/12 - 4/18</c:v>
                </c:pt>
                <c:pt idx="7">
                  <c:v>4/19 - 4/25</c:v>
                </c:pt>
                <c:pt idx="8">
                  <c:v>4/26 - 5/2</c:v>
                </c:pt>
                <c:pt idx="9">
                  <c:v>5/3 - 5/9</c:v>
                </c:pt>
                <c:pt idx="10">
                  <c:v>5/10 - 5/16</c:v>
                </c:pt>
                <c:pt idx="11">
                  <c:v>5/17 - 5/23</c:v>
                </c:pt>
                <c:pt idx="12">
                  <c:v>5/24 - 5/30</c:v>
                </c:pt>
                <c:pt idx="13">
                  <c:v>5/31 - 6/6</c:v>
                </c:pt>
                <c:pt idx="14">
                  <c:v>6/7 - 6/13</c:v>
                </c:pt>
              </c:strCache>
            </c:strRef>
          </c:cat>
          <c:val>
            <c:numRef>
              <c:f>State!$E$2:$E$16</c:f>
              <c:numCache>
                <c:formatCode>0.00%</c:formatCode>
                <c:ptCount val="15"/>
                <c:pt idx="0">
                  <c:v>8.9552238805970144E-2</c:v>
                </c:pt>
                <c:pt idx="1">
                  <c:v>7.4952561669829221E-2</c:v>
                </c:pt>
                <c:pt idx="2">
                  <c:v>8.2869351288359441E-2</c:v>
                </c:pt>
                <c:pt idx="3">
                  <c:v>9.3063754427390788E-2</c:v>
                </c:pt>
                <c:pt idx="4">
                  <c:v>0.10687122619600557</c:v>
                </c:pt>
                <c:pt idx="5">
                  <c:v>9.7483934211959486E-2</c:v>
                </c:pt>
                <c:pt idx="6">
                  <c:v>8.4580889027380743E-2</c:v>
                </c:pt>
                <c:pt idx="7">
                  <c:v>6.0067911007416049E-2</c:v>
                </c:pt>
                <c:pt idx="8">
                  <c:v>5.0517560704018909E-2</c:v>
                </c:pt>
                <c:pt idx="9">
                  <c:v>3.6598420418243578E-2</c:v>
                </c:pt>
                <c:pt idx="10">
                  <c:v>4.0760114425827547E-2</c:v>
                </c:pt>
                <c:pt idx="11">
                  <c:v>2.0173016599137367E-2</c:v>
                </c:pt>
                <c:pt idx="12">
                  <c:v>3.1268365195146405E-2</c:v>
                </c:pt>
                <c:pt idx="13">
                  <c:v>3.3117792147190191E-2</c:v>
                </c:pt>
                <c:pt idx="14">
                  <c:v>4.8834502391155561E-2</c:v>
                </c:pt>
              </c:numCache>
            </c:numRef>
          </c:val>
          <c:smooth val="0"/>
          <c:extLst>
            <c:ext xmlns:c16="http://schemas.microsoft.com/office/drawing/2014/chart" uri="{C3380CC4-5D6E-409C-BE32-E72D297353CC}">
              <c16:uniqueId val="{0000000F-5D13-4DA4-AA15-6838C1784324}"/>
            </c:ext>
          </c:extLst>
        </c:ser>
        <c:dLbls>
          <c:showLegendKey val="0"/>
          <c:showVal val="0"/>
          <c:showCatName val="0"/>
          <c:showSerName val="0"/>
          <c:showPercent val="0"/>
          <c:showBubbleSize val="0"/>
        </c:dLbls>
        <c:marker val="1"/>
        <c:smooth val="0"/>
        <c:axId val="802920848"/>
        <c:axId val="2088866304"/>
      </c:lineChart>
      <c:valAx>
        <c:axId val="184032571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2085520576"/>
        <c:crosses val="max"/>
        <c:crossBetween val="between"/>
      </c:valAx>
      <c:catAx>
        <c:axId val="2085520576"/>
        <c:scaling>
          <c:orientation val="minMax"/>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1840325712"/>
        <c:crosses val="autoZero"/>
        <c:auto val="0"/>
        <c:lblAlgn val="ctr"/>
        <c:lblOffset val="100"/>
        <c:tickLblSkip val="1"/>
        <c:noMultiLvlLbl val="0"/>
      </c:catAx>
      <c:valAx>
        <c:axId val="2088866304"/>
        <c:scaling>
          <c:orientation val="minMax"/>
          <c:max val="0.16000000000000003"/>
        </c:scaling>
        <c:delete val="0"/>
        <c:axPos val="l"/>
        <c:numFmt formatCode="0.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802920848"/>
        <c:crosses val="autoZero"/>
        <c:crossBetween val="between"/>
      </c:valAx>
      <c:catAx>
        <c:axId val="802920848"/>
        <c:scaling>
          <c:orientation val="minMax"/>
        </c:scaling>
        <c:delete val="1"/>
        <c:axPos val="b"/>
        <c:numFmt formatCode="General" sourceLinked="1"/>
        <c:majorTickMark val="out"/>
        <c:minorTickMark val="none"/>
        <c:tickLblPos val="nextTo"/>
        <c:crossAx val="2088866304"/>
        <c:crosses val="autoZero"/>
        <c:auto val="1"/>
        <c:lblAlgn val="ctr"/>
        <c:lblOffset val="100"/>
        <c:noMultiLvlLbl val="1"/>
      </c:catAx>
      <c:spPr>
        <a:noFill/>
        <a:ln>
          <a:noFill/>
        </a:ln>
        <a:effectLst/>
      </c:spPr>
    </c:plotArea>
    <c:legend>
      <c:legendPos val="b"/>
      <c:layout>
        <c:manualLayout>
          <c:xMode val="edge"/>
          <c:yMode val="edge"/>
          <c:x val="0.32200130539238153"/>
          <c:y val="0.9292448111573941"/>
          <c:w val="0.35599727811801302"/>
          <c:h val="7.0755188842605912E-2"/>
        </c:manualLayout>
      </c:layout>
      <c:overlay val="0"/>
      <c:spPr>
        <a:noFill/>
        <a:ln>
          <a:noFill/>
        </a:ln>
        <a:effectLst/>
      </c:spPr>
      <c:txPr>
        <a:bodyPr rot="0" spcFirstLastPara="1" vertOverflow="ellipsis" vert="horz" wrap="square" anchor="ctr" anchorCtr="1"/>
        <a:lstStyle/>
        <a:p>
          <a:pPr>
            <a:defRPr sz="1300" b="1" i="0" u="none" strike="noStrike" kern="1200" baseline="0">
              <a:solidFill>
                <a:schemeClr val="bg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b="1"/>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Data!$B$2</c:f>
              <c:strCache>
                <c:ptCount val="1"/>
                <c:pt idx="0">
                  <c:v>LTCF cases</c:v>
                </c:pt>
              </c:strCache>
            </c:strRef>
          </c:tx>
          <c:spPr>
            <a:solidFill>
              <a:schemeClr val="bg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Data!$A$3:$A$108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Data!$B$3:$B$108</c:f>
              <c:numCache>
                <c:formatCode>General</c:formatCode>
                <c:ptCount val="106"/>
                <c:pt idx="1">
                  <c:v>0</c:v>
                </c:pt>
                <c:pt idx="2">
                  <c:v>0</c:v>
                </c:pt>
                <c:pt idx="3">
                  <c:v>0</c:v>
                </c:pt>
                <c:pt idx="4">
                  <c:v>0</c:v>
                </c:pt>
                <c:pt idx="5">
                  <c:v>0</c:v>
                </c:pt>
                <c:pt idx="6">
                  <c:v>0</c:v>
                </c:pt>
                <c:pt idx="7">
                  <c:v>0</c:v>
                </c:pt>
                <c:pt idx="8">
                  <c:v>0</c:v>
                </c:pt>
                <c:pt idx="9">
                  <c:v>0</c:v>
                </c:pt>
                <c:pt idx="10">
                  <c:v>0</c:v>
                </c:pt>
                <c:pt idx="11">
                  <c:v>0</c:v>
                </c:pt>
                <c:pt idx="12">
                  <c:v>1</c:v>
                </c:pt>
                <c:pt idx="13">
                  <c:v>0</c:v>
                </c:pt>
                <c:pt idx="14">
                  <c:v>1</c:v>
                </c:pt>
                <c:pt idx="15">
                  <c:v>2</c:v>
                </c:pt>
                <c:pt idx="16">
                  <c:v>2</c:v>
                </c:pt>
                <c:pt idx="17">
                  <c:v>1</c:v>
                </c:pt>
                <c:pt idx="18">
                  <c:v>4</c:v>
                </c:pt>
                <c:pt idx="19">
                  <c:v>6</c:v>
                </c:pt>
                <c:pt idx="20">
                  <c:v>14</c:v>
                </c:pt>
                <c:pt idx="21">
                  <c:v>11</c:v>
                </c:pt>
                <c:pt idx="22">
                  <c:v>1</c:v>
                </c:pt>
                <c:pt idx="23">
                  <c:v>6</c:v>
                </c:pt>
                <c:pt idx="24">
                  <c:v>11</c:v>
                </c:pt>
                <c:pt idx="25">
                  <c:v>16</c:v>
                </c:pt>
                <c:pt idx="26">
                  <c:v>19</c:v>
                </c:pt>
                <c:pt idx="27">
                  <c:v>14</c:v>
                </c:pt>
                <c:pt idx="28">
                  <c:v>40</c:v>
                </c:pt>
                <c:pt idx="29">
                  <c:v>16</c:v>
                </c:pt>
                <c:pt idx="30">
                  <c:v>20</c:v>
                </c:pt>
                <c:pt idx="31">
                  <c:v>41</c:v>
                </c:pt>
                <c:pt idx="32">
                  <c:v>42</c:v>
                </c:pt>
                <c:pt idx="33">
                  <c:v>73</c:v>
                </c:pt>
                <c:pt idx="34">
                  <c:v>59</c:v>
                </c:pt>
                <c:pt idx="35">
                  <c:v>65</c:v>
                </c:pt>
                <c:pt idx="36">
                  <c:v>92</c:v>
                </c:pt>
                <c:pt idx="37">
                  <c:v>81</c:v>
                </c:pt>
                <c:pt idx="38">
                  <c:v>165</c:v>
                </c:pt>
                <c:pt idx="39">
                  <c:v>137</c:v>
                </c:pt>
                <c:pt idx="40">
                  <c:v>198</c:v>
                </c:pt>
                <c:pt idx="41">
                  <c:v>104</c:v>
                </c:pt>
                <c:pt idx="42">
                  <c:v>141</c:v>
                </c:pt>
                <c:pt idx="43">
                  <c:v>100</c:v>
                </c:pt>
                <c:pt idx="44">
                  <c:v>100</c:v>
                </c:pt>
                <c:pt idx="45">
                  <c:v>149</c:v>
                </c:pt>
                <c:pt idx="46">
                  <c:v>182</c:v>
                </c:pt>
                <c:pt idx="47">
                  <c:v>148</c:v>
                </c:pt>
                <c:pt idx="48">
                  <c:v>180</c:v>
                </c:pt>
                <c:pt idx="49">
                  <c:v>167</c:v>
                </c:pt>
                <c:pt idx="50">
                  <c:v>146</c:v>
                </c:pt>
                <c:pt idx="51">
                  <c:v>254</c:v>
                </c:pt>
                <c:pt idx="52">
                  <c:v>148</c:v>
                </c:pt>
                <c:pt idx="53">
                  <c:v>328</c:v>
                </c:pt>
                <c:pt idx="54">
                  <c:v>155</c:v>
                </c:pt>
                <c:pt idx="55">
                  <c:v>148</c:v>
                </c:pt>
                <c:pt idx="56">
                  <c:v>137</c:v>
                </c:pt>
                <c:pt idx="57">
                  <c:v>304</c:v>
                </c:pt>
                <c:pt idx="58">
                  <c:v>129</c:v>
                </c:pt>
                <c:pt idx="59">
                  <c:v>173</c:v>
                </c:pt>
                <c:pt idx="60">
                  <c:v>200</c:v>
                </c:pt>
                <c:pt idx="61">
                  <c:v>250</c:v>
                </c:pt>
                <c:pt idx="62">
                  <c:v>201</c:v>
                </c:pt>
                <c:pt idx="63">
                  <c:v>205</c:v>
                </c:pt>
                <c:pt idx="64">
                  <c:v>201</c:v>
                </c:pt>
                <c:pt idx="65">
                  <c:v>189</c:v>
                </c:pt>
                <c:pt idx="66">
                  <c:v>177</c:v>
                </c:pt>
                <c:pt idx="67">
                  <c:v>108</c:v>
                </c:pt>
                <c:pt idx="68">
                  <c:v>172</c:v>
                </c:pt>
                <c:pt idx="69">
                  <c:v>183</c:v>
                </c:pt>
                <c:pt idx="70">
                  <c:v>109</c:v>
                </c:pt>
                <c:pt idx="71">
                  <c:v>114</c:v>
                </c:pt>
                <c:pt idx="72">
                  <c:v>147</c:v>
                </c:pt>
                <c:pt idx="73">
                  <c:v>237</c:v>
                </c:pt>
                <c:pt idx="74">
                  <c:v>185</c:v>
                </c:pt>
                <c:pt idx="75">
                  <c:v>169</c:v>
                </c:pt>
                <c:pt idx="76">
                  <c:v>211</c:v>
                </c:pt>
                <c:pt idx="77">
                  <c:v>129</c:v>
                </c:pt>
                <c:pt idx="78">
                  <c:v>137</c:v>
                </c:pt>
                <c:pt idx="79">
                  <c:v>90</c:v>
                </c:pt>
                <c:pt idx="80">
                  <c:v>380</c:v>
                </c:pt>
                <c:pt idx="81">
                  <c:v>121</c:v>
                </c:pt>
                <c:pt idx="82">
                  <c:v>170</c:v>
                </c:pt>
                <c:pt idx="83">
                  <c:v>62</c:v>
                </c:pt>
                <c:pt idx="84">
                  <c:v>102</c:v>
                </c:pt>
                <c:pt idx="85">
                  <c:v>77</c:v>
                </c:pt>
                <c:pt idx="86">
                  <c:v>101</c:v>
                </c:pt>
                <c:pt idx="87">
                  <c:v>112</c:v>
                </c:pt>
                <c:pt idx="88">
                  <c:v>154</c:v>
                </c:pt>
                <c:pt idx="89">
                  <c:v>130</c:v>
                </c:pt>
                <c:pt idx="90">
                  <c:v>103</c:v>
                </c:pt>
                <c:pt idx="91">
                  <c:v>57</c:v>
                </c:pt>
                <c:pt idx="92">
                  <c:v>128</c:v>
                </c:pt>
                <c:pt idx="93">
                  <c:v>144</c:v>
                </c:pt>
                <c:pt idx="94">
                  <c:v>194</c:v>
                </c:pt>
                <c:pt idx="95">
                  <c:v>188</c:v>
                </c:pt>
                <c:pt idx="96">
                  <c:v>111</c:v>
                </c:pt>
                <c:pt idx="97">
                  <c:v>144</c:v>
                </c:pt>
                <c:pt idx="98">
                  <c:v>60</c:v>
                </c:pt>
                <c:pt idx="99">
                  <c:v>147</c:v>
                </c:pt>
                <c:pt idx="100">
                  <c:v>107</c:v>
                </c:pt>
                <c:pt idx="101">
                  <c:v>120</c:v>
                </c:pt>
                <c:pt idx="102">
                  <c:v>95</c:v>
                </c:pt>
                <c:pt idx="103">
                  <c:v>104</c:v>
                </c:pt>
                <c:pt idx="104">
                  <c:v>62</c:v>
                </c:pt>
                <c:pt idx="105">
                  <c:v>53</c:v>
                </c:pt>
              </c:numCache>
            </c:numRef>
          </c:val>
          <c:extLst>
            <c:ext xmlns:c16="http://schemas.microsoft.com/office/drawing/2014/chart" uri="{C3380CC4-5D6E-409C-BE32-E72D297353CC}">
              <c16:uniqueId val="{00000000-7B28-45FF-924E-9BCCA1392ADF}"/>
            </c:ext>
          </c:extLst>
        </c:ser>
        <c:dLbls>
          <c:showLegendKey val="0"/>
          <c:showVal val="0"/>
          <c:showCatName val="0"/>
          <c:showSerName val="0"/>
          <c:showPercent val="0"/>
          <c:showBubbleSize val="0"/>
        </c:dLbls>
        <c:gapWidth val="30"/>
        <c:axId val="548888527"/>
        <c:axId val="934037471"/>
      </c:barChart>
      <c:dateAx>
        <c:axId val="548888527"/>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934037471"/>
        <c:crosses val="autoZero"/>
        <c:auto val="1"/>
        <c:lblOffset val="100"/>
        <c:baseTimeUnit val="days"/>
        <c:majorUnit val="2"/>
        <c:majorTimeUnit val="days"/>
      </c:dateAx>
      <c:valAx>
        <c:axId val="93403747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54888852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100">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Pt>
            <c:idx val="1"/>
            <c:marker>
              <c:symbol val="none"/>
            </c:marker>
            <c:bubble3D val="0"/>
            <c:spPr>
              <a:ln w="28575" cap="rnd">
                <a:solidFill>
                  <a:schemeClr val="bg1"/>
                </a:solidFill>
                <a:round/>
              </a:ln>
              <a:effectLst/>
            </c:spPr>
            <c:extLst>
              <c:ext xmlns:c16="http://schemas.microsoft.com/office/drawing/2014/chart" uri="{C3380CC4-5D6E-409C-BE32-E72D297353CC}">
                <c16:uniqueId val="{00000001-4145-461A-88EE-2A9CE61C56A8}"/>
              </c:ext>
            </c:extLst>
          </c:dPt>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'ICU, Vents'!$I$28:$I$29</c:f>
              <c:numCache>
                <c:formatCode>m/d/yyyy</c:formatCode>
                <c:ptCount val="2"/>
                <c:pt idx="0">
                  <c:v>43936</c:v>
                </c:pt>
                <c:pt idx="1">
                  <c:v>43997</c:v>
                </c:pt>
              </c:numCache>
            </c:numRef>
          </c:cat>
          <c:val>
            <c:numRef>
              <c:f>'ICU, Vents'!$J$28:$J$29</c:f>
              <c:numCache>
                <c:formatCode>General</c:formatCode>
                <c:ptCount val="2"/>
                <c:pt idx="0">
                  <c:v>800</c:v>
                </c:pt>
                <c:pt idx="1">
                  <c:v>458</c:v>
                </c:pt>
              </c:numCache>
            </c:numRef>
          </c:val>
          <c:smooth val="0"/>
          <c:extLst>
            <c:ext xmlns:c16="http://schemas.microsoft.com/office/drawing/2014/chart" uri="{C3380CC4-5D6E-409C-BE32-E72D297353CC}">
              <c16:uniqueId val="{00000000-4145-461A-88EE-2A9CE61C56A8}"/>
            </c:ext>
          </c:extLst>
        </c:ser>
        <c:dLbls>
          <c:showLegendKey val="0"/>
          <c:showVal val="0"/>
          <c:showCatName val="0"/>
          <c:showSerName val="0"/>
          <c:showPercent val="0"/>
          <c:showBubbleSize val="0"/>
        </c:dLbls>
        <c:smooth val="0"/>
        <c:axId val="650160784"/>
        <c:axId val="647671312"/>
      </c:lineChart>
      <c:dateAx>
        <c:axId val="650160784"/>
        <c:scaling>
          <c:orientation val="minMax"/>
        </c:scaling>
        <c:delete val="1"/>
        <c:axPos val="b"/>
        <c:numFmt formatCode="m/d/yyyy" sourceLinked="1"/>
        <c:majorTickMark val="out"/>
        <c:minorTickMark val="none"/>
        <c:tickLblPos val="nextTo"/>
        <c:crossAx val="647671312"/>
        <c:crosses val="autoZero"/>
        <c:auto val="1"/>
        <c:lblOffset val="100"/>
        <c:baseTimeUnit val="months"/>
      </c:dateAx>
      <c:valAx>
        <c:axId val="647671312"/>
        <c:scaling>
          <c:orientation val="minMax"/>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Century Gothic" panose="020B0502020202020204" pitchFamily="34" charset="0"/>
                <a:ea typeface="+mn-ea"/>
                <a:cs typeface="+mn-cs"/>
              </a:defRPr>
            </a:pPr>
            <a:endParaRPr lang="en-US"/>
          </a:p>
        </c:txPr>
        <c:crossAx val="65016078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bg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500" b="1"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'ICU, Vents'!$I$32:$I$33</c:f>
              <c:numCache>
                <c:formatCode>m/d/yyyy</c:formatCode>
                <c:ptCount val="2"/>
                <c:pt idx="0">
                  <c:v>43936</c:v>
                </c:pt>
                <c:pt idx="1">
                  <c:v>43997</c:v>
                </c:pt>
              </c:numCache>
            </c:numRef>
          </c:cat>
          <c:val>
            <c:numRef>
              <c:f>'ICU, Vents'!$J$32:$J$33</c:f>
              <c:numCache>
                <c:formatCode>General</c:formatCode>
                <c:ptCount val="2"/>
                <c:pt idx="0">
                  <c:v>547</c:v>
                </c:pt>
                <c:pt idx="1">
                  <c:v>242</c:v>
                </c:pt>
              </c:numCache>
            </c:numRef>
          </c:val>
          <c:smooth val="0"/>
          <c:extLst>
            <c:ext xmlns:c16="http://schemas.microsoft.com/office/drawing/2014/chart" uri="{C3380CC4-5D6E-409C-BE32-E72D297353CC}">
              <c16:uniqueId val="{00000000-5288-45C9-8A2F-35BCB64F6E11}"/>
            </c:ext>
          </c:extLst>
        </c:ser>
        <c:dLbls>
          <c:showLegendKey val="0"/>
          <c:showVal val="0"/>
          <c:showCatName val="0"/>
          <c:showSerName val="0"/>
          <c:showPercent val="0"/>
          <c:showBubbleSize val="0"/>
        </c:dLbls>
        <c:smooth val="0"/>
        <c:axId val="881901696"/>
        <c:axId val="745859024"/>
      </c:lineChart>
      <c:dateAx>
        <c:axId val="881901696"/>
        <c:scaling>
          <c:orientation val="minMax"/>
        </c:scaling>
        <c:delete val="1"/>
        <c:axPos val="b"/>
        <c:numFmt formatCode="m/d/yyyy" sourceLinked="1"/>
        <c:majorTickMark val="out"/>
        <c:minorTickMark val="none"/>
        <c:tickLblPos val="nextTo"/>
        <c:crossAx val="745859024"/>
        <c:crosses val="autoZero"/>
        <c:auto val="1"/>
        <c:lblOffset val="100"/>
        <c:baseTimeUnit val="months"/>
      </c:dateAx>
      <c:valAx>
        <c:axId val="745859024"/>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8190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10011556238417E-2"/>
          <c:y val="1.918935813159767E-2"/>
          <c:w val="0.95321961058026572"/>
          <c:h val="0.76064211591694486"/>
        </c:manualLayout>
      </c:layout>
      <c:barChart>
        <c:barDir val="col"/>
        <c:grouping val="clustered"/>
        <c:varyColors val="0"/>
        <c:dLbls>
          <c:showLegendKey val="0"/>
          <c:showVal val="0"/>
          <c:showCatName val="0"/>
          <c:showSerName val="0"/>
          <c:showPercent val="0"/>
          <c:showBubbleSize val="0"/>
        </c:dLbls>
        <c:gapWidth val="182"/>
        <c:axId val="733219424"/>
        <c:axId val="640754832"/>
      </c:barChart>
      <c:catAx>
        <c:axId val="73321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3780000" spcFirstLastPara="1" vertOverflow="ellipsis" wrap="square" anchor="ctr" anchorCtr="1"/>
          <a:lstStyle/>
          <a:p>
            <a:pPr>
              <a:defRPr sz="1100" b="0" i="0" u="none" strike="noStrike" kern="1200" baseline="0">
                <a:solidFill>
                  <a:schemeClr val="bg1"/>
                </a:solidFill>
                <a:latin typeface="+mn-lt"/>
                <a:ea typeface="+mn-ea"/>
                <a:cs typeface="+mn-cs"/>
              </a:defRPr>
            </a:pPr>
            <a:endParaRPr lang="en-US"/>
          </a:p>
        </c:txPr>
        <c:crossAx val="640754832"/>
        <c:crosses val="autoZero"/>
        <c:auto val="1"/>
        <c:lblAlgn val="ctr"/>
        <c:lblOffset val="100"/>
        <c:tickMarkSkip val="1"/>
        <c:noMultiLvlLbl val="0"/>
      </c:catAx>
      <c:valAx>
        <c:axId val="640754832"/>
        <c:scaling>
          <c:orientation val="minMax"/>
          <c:max val="2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n-lt"/>
                <a:ea typeface="+mn-ea"/>
                <a:cs typeface="+mn-cs"/>
              </a:defRPr>
            </a:pPr>
            <a:endParaRPr lang="en-US"/>
          </a:p>
        </c:txPr>
        <c:crossAx val="733219424"/>
        <c:crosses val="autoZero"/>
        <c:crossBetween val="between"/>
        <c:majorUnit val="1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200" b="0" i="0" u="none" strike="noStrike" kern="1200" spc="0" baseline="0">
                <a:solidFill>
                  <a:schemeClr val="tx1"/>
                </a:solidFill>
                <a:latin typeface="Century Gothic" panose="020B0502020202020204" pitchFamily="34" charset="0"/>
                <a:ea typeface="+mn-ea"/>
                <a:cs typeface="+mn-cs"/>
              </a:defRPr>
            </a:pPr>
            <a:r>
              <a:rPr lang="en-US" sz="2500" b="1" dirty="0">
                <a:solidFill>
                  <a:schemeClr val="bg1"/>
                </a:solidFill>
                <a:latin typeface="Century Gothic" panose="020B0502020202020204" pitchFamily="34" charset="0"/>
              </a:rPr>
              <a:t>FLORIDA COVID-19</a:t>
            </a:r>
            <a:r>
              <a:rPr lang="en-US" sz="2500" b="1" baseline="0" dirty="0">
                <a:solidFill>
                  <a:schemeClr val="bg1"/>
                </a:solidFill>
                <a:latin typeface="Century Gothic" panose="020B0502020202020204" pitchFamily="34" charset="0"/>
              </a:rPr>
              <a:t> FATALITIES BY DATE </a:t>
            </a:r>
            <a:endParaRPr lang="en-US" sz="2500" b="1" dirty="0">
              <a:solidFill>
                <a:schemeClr val="bg1"/>
              </a:solidFill>
              <a:latin typeface="Century Gothic" panose="020B0502020202020204" pitchFamily="34" charset="0"/>
            </a:endParaRPr>
          </a:p>
        </c:rich>
      </c:tx>
      <c:layout>
        <c:manualLayout>
          <c:xMode val="edge"/>
          <c:yMode val="edge"/>
          <c:x val="0.24252957195609667"/>
          <c:y val="2.0015548249674702E-2"/>
        </c:manualLayout>
      </c:layout>
      <c:overlay val="0"/>
      <c:spPr>
        <a:noFill/>
        <a:ln>
          <a:noFill/>
        </a:ln>
        <a:effectLst/>
      </c:spPr>
      <c:txPr>
        <a:bodyPr rot="0" spcFirstLastPara="1" vertOverflow="ellipsis" vert="horz" wrap="square" anchor="ctr" anchorCtr="1"/>
        <a:lstStyle/>
        <a:p>
          <a:pPr algn="ctr">
            <a:defRPr sz="1200" b="0" i="0" u="none" strike="noStrike" kern="1200" spc="0" baseline="0">
              <a:solidFill>
                <a:schemeClr val="tx1"/>
              </a:solidFill>
              <a:latin typeface="Century Gothic" panose="020B0502020202020204" pitchFamily="34" charset="0"/>
              <a:ea typeface="+mn-ea"/>
              <a:cs typeface="+mn-cs"/>
            </a:defRPr>
          </a:pPr>
          <a:endParaRPr lang="en-US"/>
        </a:p>
      </c:txPr>
    </c:title>
    <c:autoTitleDeleted val="0"/>
    <c:plotArea>
      <c:layout/>
      <c:barChart>
        <c:barDir val="col"/>
        <c:grouping val="clustered"/>
        <c:varyColors val="0"/>
        <c:ser>
          <c:idx val="0"/>
          <c:order val="0"/>
          <c:tx>
            <c:strRef>
              <c:f>Data!$H$2</c:f>
              <c:strCache>
                <c:ptCount val="1"/>
                <c:pt idx="0">
                  <c:v>Deaths</c:v>
                </c:pt>
              </c:strCache>
            </c:strRef>
          </c:tx>
          <c:spPr>
            <a:solidFill>
              <a:schemeClr val="bg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Data!$G$3:$G$108</c:f>
              <c:numCache>
                <c:formatCode>m/d;@</c:formatCode>
                <c:ptCount val="106"/>
                <c:pt idx="0">
                  <c:v>43891</c:v>
                </c:pt>
                <c:pt idx="1">
                  <c:v>43892</c:v>
                </c:pt>
                <c:pt idx="2">
                  <c:v>43893</c:v>
                </c:pt>
                <c:pt idx="3">
                  <c:v>43894</c:v>
                </c:pt>
                <c:pt idx="4">
                  <c:v>43895</c:v>
                </c:pt>
                <c:pt idx="5">
                  <c:v>43896</c:v>
                </c:pt>
                <c:pt idx="6">
                  <c:v>43897</c:v>
                </c:pt>
                <c:pt idx="7">
                  <c:v>43898</c:v>
                </c:pt>
                <c:pt idx="8">
                  <c:v>43899</c:v>
                </c:pt>
                <c:pt idx="9">
                  <c:v>43900</c:v>
                </c:pt>
                <c:pt idx="10">
                  <c:v>43901</c:v>
                </c:pt>
                <c:pt idx="11">
                  <c:v>43902</c:v>
                </c:pt>
                <c:pt idx="12">
                  <c:v>43903</c:v>
                </c:pt>
                <c:pt idx="13">
                  <c:v>43904</c:v>
                </c:pt>
                <c:pt idx="14">
                  <c:v>43905</c:v>
                </c:pt>
                <c:pt idx="15">
                  <c:v>43906</c:v>
                </c:pt>
                <c:pt idx="16">
                  <c:v>43907</c:v>
                </c:pt>
                <c:pt idx="17">
                  <c:v>43908</c:v>
                </c:pt>
                <c:pt idx="18">
                  <c:v>43909</c:v>
                </c:pt>
                <c:pt idx="19">
                  <c:v>43910</c:v>
                </c:pt>
                <c:pt idx="20">
                  <c:v>43911</c:v>
                </c:pt>
                <c:pt idx="21">
                  <c:v>43912</c:v>
                </c:pt>
                <c:pt idx="22">
                  <c:v>43913</c:v>
                </c:pt>
                <c:pt idx="23">
                  <c:v>43914</c:v>
                </c:pt>
                <c:pt idx="24">
                  <c:v>43915</c:v>
                </c:pt>
                <c:pt idx="25">
                  <c:v>43916</c:v>
                </c:pt>
                <c:pt idx="26">
                  <c:v>43917</c:v>
                </c:pt>
                <c:pt idx="27">
                  <c:v>43918</c:v>
                </c:pt>
                <c:pt idx="28">
                  <c:v>43919</c:v>
                </c:pt>
                <c:pt idx="29">
                  <c:v>43920</c:v>
                </c:pt>
                <c:pt idx="30">
                  <c:v>43921</c:v>
                </c:pt>
                <c:pt idx="31">
                  <c:v>43922</c:v>
                </c:pt>
                <c:pt idx="32">
                  <c:v>43923</c:v>
                </c:pt>
                <c:pt idx="33">
                  <c:v>43924</c:v>
                </c:pt>
                <c:pt idx="34">
                  <c:v>43925</c:v>
                </c:pt>
                <c:pt idx="35">
                  <c:v>43926</c:v>
                </c:pt>
                <c:pt idx="36">
                  <c:v>43927</c:v>
                </c:pt>
                <c:pt idx="37">
                  <c:v>43928</c:v>
                </c:pt>
                <c:pt idx="38">
                  <c:v>43929</c:v>
                </c:pt>
                <c:pt idx="39">
                  <c:v>43930</c:v>
                </c:pt>
                <c:pt idx="40">
                  <c:v>43931</c:v>
                </c:pt>
                <c:pt idx="41">
                  <c:v>43932</c:v>
                </c:pt>
                <c:pt idx="42">
                  <c:v>43933</c:v>
                </c:pt>
                <c:pt idx="43">
                  <c:v>43934</c:v>
                </c:pt>
                <c:pt idx="44">
                  <c:v>43935</c:v>
                </c:pt>
                <c:pt idx="45">
                  <c:v>43936</c:v>
                </c:pt>
                <c:pt idx="46">
                  <c:v>43937</c:v>
                </c:pt>
                <c:pt idx="47">
                  <c:v>43938</c:v>
                </c:pt>
                <c:pt idx="48">
                  <c:v>43939</c:v>
                </c:pt>
                <c:pt idx="49">
                  <c:v>43940</c:v>
                </c:pt>
                <c:pt idx="50">
                  <c:v>43941</c:v>
                </c:pt>
                <c:pt idx="51">
                  <c:v>43942</c:v>
                </c:pt>
                <c:pt idx="52">
                  <c:v>43943</c:v>
                </c:pt>
                <c:pt idx="53">
                  <c:v>43944</c:v>
                </c:pt>
                <c:pt idx="54">
                  <c:v>43945</c:v>
                </c:pt>
                <c:pt idx="55">
                  <c:v>43946</c:v>
                </c:pt>
                <c:pt idx="56">
                  <c:v>43947</c:v>
                </c:pt>
                <c:pt idx="57">
                  <c:v>43948</c:v>
                </c:pt>
                <c:pt idx="58">
                  <c:v>43949</c:v>
                </c:pt>
                <c:pt idx="59">
                  <c:v>43950</c:v>
                </c:pt>
                <c:pt idx="60">
                  <c:v>43951</c:v>
                </c:pt>
                <c:pt idx="61">
                  <c:v>43952</c:v>
                </c:pt>
                <c:pt idx="62">
                  <c:v>43953</c:v>
                </c:pt>
                <c:pt idx="63">
                  <c:v>43954</c:v>
                </c:pt>
                <c:pt idx="64">
                  <c:v>43955</c:v>
                </c:pt>
                <c:pt idx="65">
                  <c:v>43956</c:v>
                </c:pt>
                <c:pt idx="66">
                  <c:v>43957</c:v>
                </c:pt>
                <c:pt idx="67">
                  <c:v>43958</c:v>
                </c:pt>
                <c:pt idx="68">
                  <c:v>43959</c:v>
                </c:pt>
                <c:pt idx="69">
                  <c:v>43960</c:v>
                </c:pt>
                <c:pt idx="70">
                  <c:v>43961</c:v>
                </c:pt>
                <c:pt idx="71">
                  <c:v>43962</c:v>
                </c:pt>
                <c:pt idx="72">
                  <c:v>43963</c:v>
                </c:pt>
                <c:pt idx="73">
                  <c:v>43964</c:v>
                </c:pt>
                <c:pt idx="74">
                  <c:v>43965</c:v>
                </c:pt>
                <c:pt idx="75">
                  <c:v>43966</c:v>
                </c:pt>
                <c:pt idx="76">
                  <c:v>43967</c:v>
                </c:pt>
                <c:pt idx="77">
                  <c:v>43968</c:v>
                </c:pt>
                <c:pt idx="78">
                  <c:v>43969</c:v>
                </c:pt>
                <c:pt idx="79">
                  <c:v>43970</c:v>
                </c:pt>
                <c:pt idx="80">
                  <c:v>43971</c:v>
                </c:pt>
                <c:pt idx="81">
                  <c:v>43972</c:v>
                </c:pt>
                <c:pt idx="82">
                  <c:v>43973</c:v>
                </c:pt>
                <c:pt idx="83">
                  <c:v>43974</c:v>
                </c:pt>
                <c:pt idx="84">
                  <c:v>43975</c:v>
                </c:pt>
                <c:pt idx="85">
                  <c:v>43976</c:v>
                </c:pt>
                <c:pt idx="86">
                  <c:v>43977</c:v>
                </c:pt>
                <c:pt idx="87">
                  <c:v>43978</c:v>
                </c:pt>
                <c:pt idx="88">
                  <c:v>43979</c:v>
                </c:pt>
                <c:pt idx="89">
                  <c:v>43980</c:v>
                </c:pt>
                <c:pt idx="90">
                  <c:v>43981</c:v>
                </c:pt>
                <c:pt idx="91">
                  <c:v>43982</c:v>
                </c:pt>
                <c:pt idx="92">
                  <c:v>43983</c:v>
                </c:pt>
                <c:pt idx="93">
                  <c:v>43984</c:v>
                </c:pt>
                <c:pt idx="94">
                  <c:v>43985</c:v>
                </c:pt>
                <c:pt idx="95">
                  <c:v>43986</c:v>
                </c:pt>
                <c:pt idx="96">
                  <c:v>43987</c:v>
                </c:pt>
                <c:pt idx="97">
                  <c:v>43988</c:v>
                </c:pt>
                <c:pt idx="98">
                  <c:v>43989</c:v>
                </c:pt>
                <c:pt idx="99">
                  <c:v>43990</c:v>
                </c:pt>
                <c:pt idx="100">
                  <c:v>43991</c:v>
                </c:pt>
                <c:pt idx="101">
                  <c:v>43992</c:v>
                </c:pt>
                <c:pt idx="102">
                  <c:v>43993</c:v>
                </c:pt>
                <c:pt idx="103">
                  <c:v>43994</c:v>
                </c:pt>
                <c:pt idx="104">
                  <c:v>43995</c:v>
                </c:pt>
                <c:pt idx="105">
                  <c:v>43996</c:v>
                </c:pt>
              </c:numCache>
            </c:numRef>
          </c:cat>
          <c:val>
            <c:numRef>
              <c:f>Data!$H$3:$H$108</c:f>
              <c:numCache>
                <c:formatCode>General</c:formatCode>
                <c:ptCount val="106"/>
                <c:pt idx="4" formatCode="#,##0">
                  <c:v>1</c:v>
                </c:pt>
                <c:pt idx="5" formatCode="#,##0">
                  <c:v>1</c:v>
                </c:pt>
                <c:pt idx="9" formatCode="#,##0">
                  <c:v>1</c:v>
                </c:pt>
                <c:pt idx="13" formatCode="#,##0">
                  <c:v>2</c:v>
                </c:pt>
                <c:pt idx="14" formatCode="#,##0">
                  <c:v>1</c:v>
                </c:pt>
                <c:pt idx="16" formatCode="#,##0">
                  <c:v>3</c:v>
                </c:pt>
                <c:pt idx="17" formatCode="#,##0">
                  <c:v>1</c:v>
                </c:pt>
                <c:pt idx="18" formatCode="#,##0">
                  <c:v>2</c:v>
                </c:pt>
                <c:pt idx="19" formatCode="#,##0">
                  <c:v>2</c:v>
                </c:pt>
                <c:pt idx="20" formatCode="#,##0">
                  <c:v>7</c:v>
                </c:pt>
                <c:pt idx="21" formatCode="#,##0">
                  <c:v>3</c:v>
                </c:pt>
                <c:pt idx="22" formatCode="#,##0">
                  <c:v>5</c:v>
                </c:pt>
                <c:pt idx="23" formatCode="#,##0">
                  <c:v>14</c:v>
                </c:pt>
                <c:pt idx="24" formatCode="#,##0">
                  <c:v>20</c:v>
                </c:pt>
                <c:pt idx="25" formatCode="#,##0">
                  <c:v>13</c:v>
                </c:pt>
                <c:pt idx="26" formatCode="#,##0">
                  <c:v>18</c:v>
                </c:pt>
                <c:pt idx="27" formatCode="#,##0">
                  <c:v>12</c:v>
                </c:pt>
                <c:pt idx="28" formatCode="#,##0">
                  <c:v>19</c:v>
                </c:pt>
                <c:pt idx="29" formatCode="#,##0">
                  <c:v>22</c:v>
                </c:pt>
                <c:pt idx="30" formatCode="#,##0">
                  <c:v>31</c:v>
                </c:pt>
                <c:pt idx="31" formatCode="#,##0">
                  <c:v>31</c:v>
                </c:pt>
                <c:pt idx="32" formatCode="#,##0">
                  <c:v>35</c:v>
                </c:pt>
                <c:pt idx="33" formatCode="#,##0">
                  <c:v>30</c:v>
                </c:pt>
                <c:pt idx="34" formatCode="#,##0">
                  <c:v>35</c:v>
                </c:pt>
                <c:pt idx="35" formatCode="#,##0">
                  <c:v>43</c:v>
                </c:pt>
                <c:pt idx="36" formatCode="#,##0">
                  <c:v>44</c:v>
                </c:pt>
                <c:pt idx="37" formatCode="#,##0">
                  <c:v>45</c:v>
                </c:pt>
                <c:pt idx="38" formatCode="#,##0">
                  <c:v>43</c:v>
                </c:pt>
                <c:pt idx="39" formatCode="#,##0">
                  <c:v>39</c:v>
                </c:pt>
                <c:pt idx="40" formatCode="#,##0">
                  <c:v>41</c:v>
                </c:pt>
                <c:pt idx="41" formatCode="#,##0">
                  <c:v>41</c:v>
                </c:pt>
                <c:pt idx="42" formatCode="#,##0">
                  <c:v>35</c:v>
                </c:pt>
                <c:pt idx="43" formatCode="#,##0">
                  <c:v>45</c:v>
                </c:pt>
                <c:pt idx="44" formatCode="#,##0">
                  <c:v>49</c:v>
                </c:pt>
                <c:pt idx="45" formatCode="#,##0">
                  <c:v>42</c:v>
                </c:pt>
                <c:pt idx="46" formatCode="#,##0">
                  <c:v>43</c:v>
                </c:pt>
                <c:pt idx="47" formatCode="#,##0">
                  <c:v>56</c:v>
                </c:pt>
                <c:pt idx="48" formatCode="#,##0">
                  <c:v>39</c:v>
                </c:pt>
                <c:pt idx="49" formatCode="#,##0">
                  <c:v>50</c:v>
                </c:pt>
                <c:pt idx="50" formatCode="#,##0">
                  <c:v>50</c:v>
                </c:pt>
                <c:pt idx="51" formatCode="#,##0">
                  <c:v>47</c:v>
                </c:pt>
                <c:pt idx="52" formatCode="#,##0">
                  <c:v>43</c:v>
                </c:pt>
                <c:pt idx="53" formatCode="#,##0">
                  <c:v>52</c:v>
                </c:pt>
                <c:pt idx="54" formatCode="#,##0">
                  <c:v>39</c:v>
                </c:pt>
                <c:pt idx="55" formatCode="#,##0">
                  <c:v>41</c:v>
                </c:pt>
                <c:pt idx="56" formatCode="#,##0">
                  <c:v>50</c:v>
                </c:pt>
                <c:pt idx="57" formatCode="#,##0">
                  <c:v>42</c:v>
                </c:pt>
                <c:pt idx="58" formatCode="#,##0">
                  <c:v>53</c:v>
                </c:pt>
                <c:pt idx="59" formatCode="#,##0">
                  <c:v>45</c:v>
                </c:pt>
                <c:pt idx="60" formatCode="#,##0">
                  <c:v>51</c:v>
                </c:pt>
                <c:pt idx="61" formatCode="#,##0">
                  <c:v>51</c:v>
                </c:pt>
                <c:pt idx="62" formatCode="#,##0">
                  <c:v>30</c:v>
                </c:pt>
                <c:pt idx="63" formatCode="#,##0">
                  <c:v>41</c:v>
                </c:pt>
                <c:pt idx="64" formatCode="#,##0">
                  <c:v>61</c:v>
                </c:pt>
                <c:pt idx="65" formatCode="#,##0">
                  <c:v>39</c:v>
                </c:pt>
                <c:pt idx="66" formatCode="#,##0">
                  <c:v>50</c:v>
                </c:pt>
                <c:pt idx="67" formatCode="#,##0">
                  <c:v>43</c:v>
                </c:pt>
                <c:pt idx="68" formatCode="#,##0">
                  <c:v>34</c:v>
                </c:pt>
                <c:pt idx="69" formatCode="#,##0">
                  <c:v>33</c:v>
                </c:pt>
                <c:pt idx="70" formatCode="#,##0">
                  <c:v>37</c:v>
                </c:pt>
                <c:pt idx="71" formatCode="#,##0">
                  <c:v>45</c:v>
                </c:pt>
                <c:pt idx="72" formatCode="#,##0">
                  <c:v>43</c:v>
                </c:pt>
                <c:pt idx="73" formatCode="#,##0">
                  <c:v>41</c:v>
                </c:pt>
                <c:pt idx="74" formatCode="#,##0">
                  <c:v>46</c:v>
                </c:pt>
                <c:pt idx="75" formatCode="#,##0">
                  <c:v>35</c:v>
                </c:pt>
                <c:pt idx="76" formatCode="#,##0">
                  <c:v>36</c:v>
                </c:pt>
                <c:pt idx="77" formatCode="#,##0">
                  <c:v>41</c:v>
                </c:pt>
                <c:pt idx="78" formatCode="#,##0">
                  <c:v>22</c:v>
                </c:pt>
                <c:pt idx="79" formatCode="#,##0">
                  <c:v>37</c:v>
                </c:pt>
                <c:pt idx="80" formatCode="#,##0">
                  <c:v>39</c:v>
                </c:pt>
                <c:pt idx="81" formatCode="#,##0">
                  <c:v>38</c:v>
                </c:pt>
                <c:pt idx="82" formatCode="#,##0">
                  <c:v>34</c:v>
                </c:pt>
                <c:pt idx="83" formatCode="#,##0">
                  <c:v>40</c:v>
                </c:pt>
                <c:pt idx="84" formatCode="#,##0">
                  <c:v>36</c:v>
                </c:pt>
                <c:pt idx="85" formatCode="#,##0">
                  <c:v>36</c:v>
                </c:pt>
                <c:pt idx="86" formatCode="#,##0">
                  <c:v>25</c:v>
                </c:pt>
                <c:pt idx="87" formatCode="#,##0">
                  <c:v>39</c:v>
                </c:pt>
                <c:pt idx="88" formatCode="#,##0">
                  <c:v>38</c:v>
                </c:pt>
                <c:pt idx="89" formatCode="#,##0">
                  <c:v>25</c:v>
                </c:pt>
                <c:pt idx="90" formatCode="#,##0">
                  <c:v>35</c:v>
                </c:pt>
                <c:pt idx="91" formatCode="#,##0">
                  <c:v>35</c:v>
                </c:pt>
                <c:pt idx="92" formatCode="#,##0">
                  <c:v>29</c:v>
                </c:pt>
                <c:pt idx="93" formatCode="#,##0">
                  <c:v>41</c:v>
                </c:pt>
                <c:pt idx="94" formatCode="#,##0">
                  <c:v>39</c:v>
                </c:pt>
                <c:pt idx="95" formatCode="#,##0">
                  <c:v>19</c:v>
                </c:pt>
                <c:pt idx="96" formatCode="#,##0">
                  <c:v>27</c:v>
                </c:pt>
                <c:pt idx="97" formatCode="#,##0">
                  <c:v>23</c:v>
                </c:pt>
                <c:pt idx="98" formatCode="#,##0">
                  <c:v>20</c:v>
                </c:pt>
                <c:pt idx="99" formatCode="#,##0">
                  <c:v>23</c:v>
                </c:pt>
                <c:pt idx="100" formatCode="#,##0">
                  <c:v>22</c:v>
                </c:pt>
                <c:pt idx="101" formatCode="#,##0">
                  <c:v>20</c:v>
                </c:pt>
                <c:pt idx="102" formatCode="#,##0">
                  <c:v>11</c:v>
                </c:pt>
                <c:pt idx="103" formatCode="#,##0">
                  <c:v>16</c:v>
                </c:pt>
                <c:pt idx="104" formatCode="#,##0">
                  <c:v>6</c:v>
                </c:pt>
                <c:pt idx="105" formatCode="#,##0">
                  <c:v>3</c:v>
                </c:pt>
              </c:numCache>
            </c:numRef>
          </c:val>
          <c:extLst>
            <c:ext xmlns:c16="http://schemas.microsoft.com/office/drawing/2014/chart" uri="{C3380CC4-5D6E-409C-BE32-E72D297353CC}">
              <c16:uniqueId val="{00000000-5356-45F7-AD0B-AFB4CFF92684}"/>
            </c:ext>
          </c:extLst>
        </c:ser>
        <c:dLbls>
          <c:showLegendKey val="0"/>
          <c:showVal val="0"/>
          <c:showCatName val="0"/>
          <c:showSerName val="0"/>
          <c:showPercent val="0"/>
          <c:showBubbleSize val="0"/>
        </c:dLbls>
        <c:gapWidth val="30"/>
        <c:axId val="1959515167"/>
        <c:axId val="934056607"/>
      </c:barChart>
      <c:dateAx>
        <c:axId val="1959515167"/>
        <c:scaling>
          <c:orientation val="minMax"/>
        </c:scaling>
        <c:delete val="0"/>
        <c:axPos val="b"/>
        <c:numFmt formatCode="m/d;@"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n-lt"/>
                <a:ea typeface="+mn-ea"/>
                <a:cs typeface="+mn-cs"/>
              </a:defRPr>
            </a:pPr>
            <a:endParaRPr lang="en-US"/>
          </a:p>
        </c:txPr>
        <c:crossAx val="934056607"/>
        <c:crosses val="autoZero"/>
        <c:auto val="1"/>
        <c:lblOffset val="100"/>
        <c:baseTimeUnit val="days"/>
      </c:dateAx>
      <c:valAx>
        <c:axId val="9340566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9595151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21B5BF4-ED45-4C7B-869C-7B03EA4623C9}" type="datetimeFigureOut">
              <a:rPr lang="en-US" smtClean="0"/>
              <a:t>6/16/2020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7FF3A6B-A912-4DCC-ABD4-C068D056E0D6}" type="slidenum">
              <a:rPr lang="en-US" smtClean="0"/>
              <a:t>‹#›</a:t>
            </a:fld>
            <a:endParaRPr lang="en-US"/>
          </a:p>
        </p:txBody>
      </p:sp>
    </p:spTree>
    <p:extLst>
      <p:ext uri="{BB962C8B-B14F-4D97-AF65-F5344CB8AC3E}">
        <p14:creationId xmlns:p14="http://schemas.microsoft.com/office/powerpoint/2010/main" val="349630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F76F1B3-21D0-A64B-BE6D-90F7679579A5}"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160547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CF76F1B3-21D0-A64B-BE6D-90F7679579A5}"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2061135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D5673-4860-4E8A-A361-8CCB7E1B5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192D46-036B-4418-8942-0AAB5BE86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65115F-23A8-4BF4-983D-6E8747E6C062}"/>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97CA23BB-82B9-4E4B-B020-5D383609DC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EEC3A1-B8B8-4156-9588-006D330FAC50}"/>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724026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0EAF-4295-4F8D-B45C-E93FFA078B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860F6-4241-4AC8-88F4-881F55046F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14E6C4-8D6A-46A6-9369-45B982D104E3}"/>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8EB47CFA-C6A3-4C6C-B2A0-EDAA91427B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0E0951-EFA2-4AE8-B5B1-CED93D3F28BC}"/>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316296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D18227-FC3A-4B71-BFDD-12EF636748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641139-0AC2-4447-BD81-CDEEB4E5C4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104399-64AE-4C35-875E-EA320C346410}"/>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B9AAE4E7-458D-44EA-A73B-F1F492780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52B5E-5890-47C1-B3CA-16A84030AC10}"/>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2002093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228F9-B0B4-4977-939F-5C576135BD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E0CC77-ED24-43D4-92DD-62075D4E529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DFB6A3-03DB-4B87-9E6D-167A9C9E5388}"/>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09F5406A-DAEC-420C-8DE0-EDBEC610DE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423962-8B87-4938-A243-2BA08B8C26B2}"/>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2018223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1463-84D8-4F43-95D7-933620300DB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54BD17-15E3-4579-8DAB-EA8B6EA0DC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11D713-E6FE-44F8-A649-A64DCB10CAC9}"/>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CB1D137A-2B52-413A-AAF8-6FE48C2D4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1D13-9CE1-4EE3-AFC6-1A8FCCFE5200}"/>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405135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18AA9-89BE-4DDD-B665-CE35A98348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780991-48F7-4E1A-95AE-CFD7A3F7619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0A7D4B-1367-400B-AE46-495F9D99DD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572D49-7B3B-41DA-830C-5A03E152C425}"/>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6" name="Footer Placeholder 5">
            <a:extLst>
              <a:ext uri="{FF2B5EF4-FFF2-40B4-BE49-F238E27FC236}">
                <a16:creationId xmlns:a16="http://schemas.microsoft.com/office/drawing/2014/main" id="{30669363-4A8E-4D87-8BFB-4684004BA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174AFB-B0D6-4631-AEC5-29EC947EB657}"/>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1475871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FD644-216A-4C8D-B9FB-AAA0BA67D0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4E822-6239-4187-9F0B-32F14297C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AC31738-0CB8-417D-8A85-430488044D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3A8CBF-0093-4922-BBBD-8EB85F7FB4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BB9CA8C-3D7C-42A6-82AA-8FDCE750C6C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5C234-401E-4F96-9B68-6315545AD581}"/>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8" name="Footer Placeholder 7">
            <a:extLst>
              <a:ext uri="{FF2B5EF4-FFF2-40B4-BE49-F238E27FC236}">
                <a16:creationId xmlns:a16="http://schemas.microsoft.com/office/drawing/2014/main" id="{2FA34702-7A1C-46ED-8EF0-2329150FC08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956D49-8383-4725-AE75-E57CF91A3DAE}"/>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184850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2A1DA-8686-4A2D-AEB6-72033AA07A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5B46F4-6129-4DA5-9561-58BCBDDEB922}"/>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4" name="Footer Placeholder 3">
            <a:extLst>
              <a:ext uri="{FF2B5EF4-FFF2-40B4-BE49-F238E27FC236}">
                <a16:creationId xmlns:a16="http://schemas.microsoft.com/office/drawing/2014/main" id="{A00069AA-5C8F-4E63-8500-314CC1DDD1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349B3A-940E-48E3-AACC-7AA7C965F8E7}"/>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278254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F885F3-470C-4A73-B881-EE63F220037F}"/>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3" name="Footer Placeholder 2">
            <a:extLst>
              <a:ext uri="{FF2B5EF4-FFF2-40B4-BE49-F238E27FC236}">
                <a16:creationId xmlns:a16="http://schemas.microsoft.com/office/drawing/2014/main" id="{7D300004-25BA-45F5-B59C-01B9CFFA95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CF2176-292B-4784-9DE0-E1C693B4F94D}"/>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1285632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1F955-7ED9-456F-832E-98B9632E1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BB84-BE16-4247-A05B-B26C95ADE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76453D-6F48-442A-95CE-E8FC37DEB4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7A7B43-9CDD-4C86-9E9D-8999D614D162}"/>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6" name="Footer Placeholder 5">
            <a:extLst>
              <a:ext uri="{FF2B5EF4-FFF2-40B4-BE49-F238E27FC236}">
                <a16:creationId xmlns:a16="http://schemas.microsoft.com/office/drawing/2014/main" id="{98A782F4-25F8-49B1-ADFA-09340BDDE0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8EA96-11D5-4C7E-9865-1551ABB6D18D}"/>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2732301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0FC55-F975-40AA-A8DE-1183996FCF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8C3496-05E2-4148-B90A-26FBB27397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1D3D0-CAEA-4F60-B78D-9E0C0C59E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DADC11-5687-4076-BFDE-40BC4294FA90}"/>
              </a:ext>
            </a:extLst>
          </p:cNvPr>
          <p:cNvSpPr>
            <a:spLocks noGrp="1"/>
          </p:cNvSpPr>
          <p:nvPr>
            <p:ph type="dt" sz="half" idx="10"/>
          </p:nvPr>
        </p:nvSpPr>
        <p:spPr/>
        <p:txBody>
          <a:bodyPr/>
          <a:lstStyle/>
          <a:p>
            <a:fld id="{B4613DF5-1631-44A4-8EE9-AEDCC5EDBAC3}" type="datetimeFigureOut">
              <a:rPr lang="en-US" smtClean="0"/>
              <a:t>6/16/2020</a:t>
            </a:fld>
            <a:endParaRPr lang="en-US"/>
          </a:p>
        </p:txBody>
      </p:sp>
      <p:sp>
        <p:nvSpPr>
          <p:cNvPr id="6" name="Footer Placeholder 5">
            <a:extLst>
              <a:ext uri="{FF2B5EF4-FFF2-40B4-BE49-F238E27FC236}">
                <a16:creationId xmlns:a16="http://schemas.microsoft.com/office/drawing/2014/main" id="{F016EDA0-3648-451D-AA91-752BAE4292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63EF16-6870-480E-B8F0-3D5976902720}"/>
              </a:ext>
            </a:extLst>
          </p:cNvPr>
          <p:cNvSpPr>
            <a:spLocks noGrp="1"/>
          </p:cNvSpPr>
          <p:nvPr>
            <p:ph type="sldNum" sz="quarter" idx="12"/>
          </p:nvPr>
        </p:nvSpPr>
        <p:spPr/>
        <p:txBody>
          <a:bodyPr/>
          <a:lstStyle/>
          <a:p>
            <a:fld id="{000C3226-874B-488F-B7F0-F9EBAEE7D27C}" type="slidenum">
              <a:rPr lang="en-US" smtClean="0"/>
              <a:t>‹#›</a:t>
            </a:fld>
            <a:endParaRPr lang="en-US"/>
          </a:p>
        </p:txBody>
      </p:sp>
    </p:spTree>
    <p:extLst>
      <p:ext uri="{BB962C8B-B14F-4D97-AF65-F5344CB8AC3E}">
        <p14:creationId xmlns:p14="http://schemas.microsoft.com/office/powerpoint/2010/main" val="1696925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5DA4D7-1FD2-4C9B-9F1D-D4FAEC7AEF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D29D7-C1C7-4F49-B58F-729C5A812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CA7DA-6CDD-40BD-A1AA-A55F13CA0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613DF5-1631-44A4-8EE9-AEDCC5EDBAC3}" type="datetimeFigureOut">
              <a:rPr lang="en-US" smtClean="0"/>
              <a:t>6/16/2020</a:t>
            </a:fld>
            <a:endParaRPr lang="en-US"/>
          </a:p>
        </p:txBody>
      </p:sp>
      <p:sp>
        <p:nvSpPr>
          <p:cNvPr id="5" name="Footer Placeholder 4">
            <a:extLst>
              <a:ext uri="{FF2B5EF4-FFF2-40B4-BE49-F238E27FC236}">
                <a16:creationId xmlns:a16="http://schemas.microsoft.com/office/drawing/2014/main" id="{AED633C1-93F3-48DE-BA18-8D0D190289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3B1635-933A-438E-8056-39B5B7DEAF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0C3226-874B-488F-B7F0-F9EBAEE7D27C}" type="slidenum">
              <a:rPr lang="en-US" smtClean="0"/>
              <a:t>‹#›</a:t>
            </a:fld>
            <a:endParaRPr lang="en-US"/>
          </a:p>
        </p:txBody>
      </p:sp>
    </p:spTree>
    <p:extLst>
      <p:ext uri="{BB962C8B-B14F-4D97-AF65-F5344CB8AC3E}">
        <p14:creationId xmlns:p14="http://schemas.microsoft.com/office/powerpoint/2010/main" val="32793230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90AC"/>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9992938-FD10-E14D-83CE-41DECFB807DC}"/>
              </a:ext>
            </a:extLst>
          </p:cNvPr>
          <p:cNvSpPr/>
          <p:nvPr/>
        </p:nvSpPr>
        <p:spPr>
          <a:xfrm>
            <a:off x="1" y="1843268"/>
            <a:ext cx="12192000" cy="317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2DBC7C47-4434-484E-92F1-CED4E50B64CC}"/>
              </a:ext>
            </a:extLst>
          </p:cNvPr>
          <p:cNvPicPr>
            <a:picLocks noChangeAspect="1"/>
          </p:cNvPicPr>
          <p:nvPr/>
        </p:nvPicPr>
        <p:blipFill>
          <a:blip r:embed="rId3"/>
          <a:srcRect/>
          <a:stretch/>
        </p:blipFill>
        <p:spPr>
          <a:xfrm>
            <a:off x="2438400" y="2121187"/>
            <a:ext cx="7315200" cy="2661920"/>
          </a:xfrm>
          <a:prstGeom prst="rect">
            <a:avLst/>
          </a:prstGeom>
        </p:spPr>
      </p:pic>
      <p:pic>
        <p:nvPicPr>
          <p:cNvPr id="8" name="Picture 7">
            <a:extLst>
              <a:ext uri="{FF2B5EF4-FFF2-40B4-BE49-F238E27FC236}">
                <a16:creationId xmlns:a16="http://schemas.microsoft.com/office/drawing/2014/main" id="{C5EF64A6-968C-A94B-B1B4-D57C37548E00}"/>
              </a:ext>
            </a:extLst>
          </p:cNvPr>
          <p:cNvPicPr>
            <a:picLocks noChangeAspect="1"/>
          </p:cNvPicPr>
          <p:nvPr/>
        </p:nvPicPr>
        <p:blipFill>
          <a:blip r:embed="rId4"/>
          <a:stretch>
            <a:fillRect/>
          </a:stretch>
        </p:blipFill>
        <p:spPr>
          <a:xfrm>
            <a:off x="10683432" y="5144741"/>
            <a:ext cx="1332535" cy="1713259"/>
          </a:xfrm>
          <a:prstGeom prst="rect">
            <a:avLst/>
          </a:prstGeom>
        </p:spPr>
      </p:pic>
    </p:spTree>
    <p:extLst>
      <p:ext uri="{BB962C8B-B14F-4D97-AF65-F5344CB8AC3E}">
        <p14:creationId xmlns:p14="http://schemas.microsoft.com/office/powerpoint/2010/main" val="468841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631216"/>
          </a:xfrm>
          <a:prstGeom prst="rect">
            <a:avLst/>
          </a:prstGeom>
          <a:noFill/>
        </p:spPr>
        <p:txBody>
          <a:bodyPr wrap="square" rtlCol="0">
            <a:spAutoFit/>
          </a:bodyPr>
          <a:lstStyle/>
          <a:p>
            <a:r>
              <a:rPr lang="en-US" sz="5000" b="1" dirty="0">
                <a:solidFill>
                  <a:schemeClr val="bg1"/>
                </a:solidFill>
                <a:latin typeface="Futura Heavy" panose="02000503040000020004"/>
              </a:rPr>
              <a:t>INDUSTRIAL FACTORY EXAMPLE: CENTRAL FLORIDA</a:t>
            </a:r>
          </a:p>
        </p:txBody>
      </p:sp>
      <p:sp>
        <p:nvSpPr>
          <p:cNvPr id="12" name="TextBox 11">
            <a:extLst>
              <a:ext uri="{FF2B5EF4-FFF2-40B4-BE49-F238E27FC236}">
                <a16:creationId xmlns:a16="http://schemas.microsoft.com/office/drawing/2014/main" id="{DABF80F0-C95D-49E2-AEC5-74D47B72B238}"/>
              </a:ext>
            </a:extLst>
          </p:cNvPr>
          <p:cNvSpPr txBox="1"/>
          <p:nvPr/>
        </p:nvSpPr>
        <p:spPr>
          <a:xfrm>
            <a:off x="843280" y="2420715"/>
            <a:ext cx="10505440" cy="3554819"/>
          </a:xfrm>
          <a:prstGeom prst="rect">
            <a:avLst/>
          </a:prstGeom>
          <a:noFill/>
        </p:spPr>
        <p:txBody>
          <a:bodyPr wrap="square" rtlCol="0">
            <a:spAutoFit/>
          </a:bodyPr>
          <a:lstStyle/>
          <a:p>
            <a:pPr lvl="0" algn="ctr"/>
            <a:r>
              <a:rPr lang="en-US" sz="7500" b="1" dirty="0">
                <a:solidFill>
                  <a:srgbClr val="2B95B6"/>
                </a:solidFill>
                <a:latin typeface="Open Sans" panose="020B0606030504020204"/>
              </a:rPr>
              <a:t>214</a:t>
            </a:r>
            <a:r>
              <a:rPr lang="en-US" sz="7500" b="1" dirty="0">
                <a:solidFill>
                  <a:schemeClr val="bg1"/>
                </a:solidFill>
                <a:latin typeface="Open Sans" panose="020B0606030504020204"/>
              </a:rPr>
              <a:t> Employees Tested</a:t>
            </a:r>
          </a:p>
          <a:p>
            <a:pPr lvl="0" algn="ctr"/>
            <a:r>
              <a:rPr lang="en-US" sz="7500" b="1" dirty="0">
                <a:solidFill>
                  <a:srgbClr val="2B95B6"/>
                </a:solidFill>
                <a:latin typeface="Open Sans" panose="020B0606030504020204"/>
              </a:rPr>
              <a:t>77</a:t>
            </a:r>
            <a:r>
              <a:rPr lang="en-US" sz="7500" b="1" dirty="0">
                <a:solidFill>
                  <a:schemeClr val="bg1"/>
                </a:solidFill>
                <a:latin typeface="Open Sans" panose="020B0606030504020204"/>
              </a:rPr>
              <a:t> Positive Cases</a:t>
            </a:r>
          </a:p>
          <a:p>
            <a:pPr lvl="0" algn="ctr"/>
            <a:r>
              <a:rPr lang="en-US" sz="7500" b="1" dirty="0">
                <a:solidFill>
                  <a:srgbClr val="2B95B6"/>
                </a:solidFill>
                <a:latin typeface="Open Sans" panose="020B0606030504020204"/>
              </a:rPr>
              <a:t>36% </a:t>
            </a:r>
            <a:r>
              <a:rPr lang="en-US" sz="7500" b="1" dirty="0">
                <a:solidFill>
                  <a:schemeClr val="bg1"/>
                </a:solidFill>
                <a:latin typeface="Open Sans" panose="020B0606030504020204"/>
              </a:rPr>
              <a:t>Positivity</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2015666"/>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4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631216"/>
          </a:xfrm>
          <a:prstGeom prst="rect">
            <a:avLst/>
          </a:prstGeom>
          <a:noFill/>
        </p:spPr>
        <p:txBody>
          <a:bodyPr wrap="square" rtlCol="0">
            <a:spAutoFit/>
          </a:bodyPr>
          <a:lstStyle/>
          <a:p>
            <a:r>
              <a:rPr lang="en-US" sz="5000" b="1" dirty="0">
                <a:solidFill>
                  <a:schemeClr val="bg1"/>
                </a:solidFill>
                <a:latin typeface="Futura Heavy" panose="02000503040000020004"/>
              </a:rPr>
              <a:t>AIRPORT EXAMPLE: CENTRAL FLORIDA</a:t>
            </a:r>
          </a:p>
        </p:txBody>
      </p:sp>
      <p:sp>
        <p:nvSpPr>
          <p:cNvPr id="12" name="TextBox 11">
            <a:extLst>
              <a:ext uri="{FF2B5EF4-FFF2-40B4-BE49-F238E27FC236}">
                <a16:creationId xmlns:a16="http://schemas.microsoft.com/office/drawing/2014/main" id="{DABF80F0-C95D-49E2-AEC5-74D47B72B238}"/>
              </a:ext>
            </a:extLst>
          </p:cNvPr>
          <p:cNvSpPr txBox="1"/>
          <p:nvPr/>
        </p:nvSpPr>
        <p:spPr>
          <a:xfrm>
            <a:off x="475673" y="2414541"/>
            <a:ext cx="11240653" cy="3231654"/>
          </a:xfrm>
          <a:prstGeom prst="rect">
            <a:avLst/>
          </a:prstGeom>
          <a:noFill/>
        </p:spPr>
        <p:txBody>
          <a:bodyPr wrap="square" rtlCol="0">
            <a:spAutoFit/>
          </a:bodyPr>
          <a:lstStyle/>
          <a:p>
            <a:pPr lvl="0" algn="ctr"/>
            <a:r>
              <a:rPr lang="en-US" sz="6800" b="1" dirty="0">
                <a:solidFill>
                  <a:srgbClr val="2B95B6"/>
                </a:solidFill>
                <a:latin typeface="Open Sans" panose="020B0606030504020204"/>
              </a:rPr>
              <a:t>Nearly 500 </a:t>
            </a:r>
            <a:r>
              <a:rPr lang="en-US" sz="6800" b="1" dirty="0">
                <a:solidFill>
                  <a:schemeClr val="bg1"/>
                </a:solidFill>
                <a:latin typeface="Open Sans" panose="020B0606030504020204"/>
              </a:rPr>
              <a:t>Workers Tested</a:t>
            </a:r>
          </a:p>
          <a:p>
            <a:pPr lvl="0" algn="ctr"/>
            <a:r>
              <a:rPr lang="en-US" sz="6800" b="1" dirty="0">
                <a:solidFill>
                  <a:srgbClr val="2B95B6"/>
                </a:solidFill>
                <a:latin typeface="Open Sans" panose="020B0606030504020204"/>
              </a:rPr>
              <a:t>260</a:t>
            </a:r>
            <a:r>
              <a:rPr lang="en-US" sz="6800" b="1" dirty="0">
                <a:solidFill>
                  <a:schemeClr val="bg1"/>
                </a:solidFill>
                <a:latin typeface="Open Sans" panose="020B0606030504020204"/>
              </a:rPr>
              <a:t> Positive Cases</a:t>
            </a:r>
          </a:p>
          <a:p>
            <a:pPr lvl="0" algn="ctr"/>
            <a:r>
              <a:rPr lang="en-US" sz="6800" b="1" dirty="0">
                <a:solidFill>
                  <a:srgbClr val="2B95B6"/>
                </a:solidFill>
                <a:latin typeface="Open Sans" panose="020B0606030504020204"/>
              </a:rPr>
              <a:t>52% </a:t>
            </a:r>
            <a:r>
              <a:rPr lang="en-US" sz="6800" b="1" dirty="0">
                <a:solidFill>
                  <a:schemeClr val="bg1"/>
                </a:solidFill>
                <a:latin typeface="Open Sans" panose="020B0606030504020204"/>
              </a:rPr>
              <a:t>Positivity</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2052613"/>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81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861774"/>
          </a:xfrm>
          <a:prstGeom prst="rect">
            <a:avLst/>
          </a:prstGeom>
          <a:noFill/>
        </p:spPr>
        <p:txBody>
          <a:bodyPr wrap="square" rtlCol="0">
            <a:spAutoFit/>
          </a:bodyPr>
          <a:lstStyle/>
          <a:p>
            <a:r>
              <a:rPr lang="en-US" sz="5000" b="1" dirty="0">
                <a:solidFill>
                  <a:schemeClr val="bg1"/>
                </a:solidFill>
                <a:latin typeface="Futura Heavy" panose="02000503040000020004"/>
              </a:rPr>
              <a:t>INDIANTOWN: MARTIN COUNTY</a:t>
            </a:r>
          </a:p>
        </p:txBody>
      </p:sp>
      <p:sp>
        <p:nvSpPr>
          <p:cNvPr id="12" name="TextBox 11">
            <a:extLst>
              <a:ext uri="{FF2B5EF4-FFF2-40B4-BE49-F238E27FC236}">
                <a16:creationId xmlns:a16="http://schemas.microsoft.com/office/drawing/2014/main" id="{DABF80F0-C95D-49E2-AEC5-74D47B72B238}"/>
              </a:ext>
            </a:extLst>
          </p:cNvPr>
          <p:cNvSpPr txBox="1"/>
          <p:nvPr/>
        </p:nvSpPr>
        <p:spPr>
          <a:xfrm>
            <a:off x="651164" y="2075657"/>
            <a:ext cx="10889671" cy="3477875"/>
          </a:xfrm>
          <a:prstGeom prst="rect">
            <a:avLst/>
          </a:prstGeom>
          <a:noFill/>
        </p:spPr>
        <p:txBody>
          <a:bodyPr wrap="square" rtlCol="0">
            <a:spAutoFit/>
          </a:bodyPr>
          <a:lstStyle/>
          <a:p>
            <a:pPr lvl="0" algn="ctr"/>
            <a:r>
              <a:rPr lang="en-US" sz="5500" b="1" dirty="0">
                <a:solidFill>
                  <a:srgbClr val="2B95B6"/>
                </a:solidFill>
                <a:effectLst/>
                <a:latin typeface="Open Sans" panose="020B0606030504020204"/>
              </a:rPr>
              <a:t>118</a:t>
            </a:r>
            <a:r>
              <a:rPr lang="en-US" sz="5500" b="1" dirty="0">
                <a:solidFill>
                  <a:schemeClr val="bg1"/>
                </a:solidFill>
                <a:effectLst/>
                <a:latin typeface="Open Sans" panose="020B0606030504020204"/>
              </a:rPr>
              <a:t> M</a:t>
            </a:r>
            <a:r>
              <a:rPr lang="en-US" sz="5500" b="1" dirty="0">
                <a:solidFill>
                  <a:schemeClr val="bg1"/>
                </a:solidFill>
                <a:latin typeface="Open Sans" panose="020B0606030504020204"/>
              </a:rPr>
              <a:t>igrant/Farm Workers Tested by </a:t>
            </a:r>
            <a:r>
              <a:rPr lang="en-US" sz="5500" b="1" dirty="0" err="1">
                <a:solidFill>
                  <a:schemeClr val="bg1"/>
                </a:solidFill>
                <a:latin typeface="Open Sans" panose="020B0606030504020204"/>
              </a:rPr>
              <a:t>DOH</a:t>
            </a:r>
            <a:r>
              <a:rPr lang="en-US" sz="5500" b="1" dirty="0">
                <a:solidFill>
                  <a:schemeClr val="bg1"/>
                </a:solidFill>
                <a:latin typeface="Open Sans" panose="020B0606030504020204"/>
              </a:rPr>
              <a:t>/DEM Mobile Lab</a:t>
            </a:r>
          </a:p>
          <a:p>
            <a:pPr lvl="0" algn="ctr"/>
            <a:r>
              <a:rPr lang="en-US" sz="5500" b="1" dirty="0">
                <a:solidFill>
                  <a:srgbClr val="2B95B6"/>
                </a:solidFill>
                <a:effectLst/>
                <a:latin typeface="Open Sans" panose="020B0606030504020204"/>
              </a:rPr>
              <a:t>54</a:t>
            </a:r>
            <a:r>
              <a:rPr lang="en-US" sz="5500" b="1" dirty="0">
                <a:solidFill>
                  <a:schemeClr val="bg1"/>
                </a:solidFill>
                <a:effectLst/>
                <a:latin typeface="Open Sans" panose="020B0606030504020204"/>
              </a:rPr>
              <a:t> </a:t>
            </a:r>
            <a:r>
              <a:rPr lang="en-US" sz="5500" b="1" dirty="0">
                <a:solidFill>
                  <a:schemeClr val="bg1"/>
                </a:solidFill>
                <a:latin typeface="Open Sans" panose="020B0606030504020204"/>
              </a:rPr>
              <a:t>P</a:t>
            </a:r>
            <a:r>
              <a:rPr lang="en-US" sz="5500" b="1" dirty="0">
                <a:solidFill>
                  <a:schemeClr val="bg1"/>
                </a:solidFill>
                <a:effectLst/>
                <a:latin typeface="Open Sans" panose="020B0606030504020204"/>
              </a:rPr>
              <a:t>ositive </a:t>
            </a:r>
            <a:r>
              <a:rPr lang="en-US" sz="5500" b="1" dirty="0">
                <a:solidFill>
                  <a:schemeClr val="bg1"/>
                </a:solidFill>
                <a:latin typeface="Open Sans" panose="020B0606030504020204"/>
              </a:rPr>
              <a:t>C</a:t>
            </a:r>
            <a:r>
              <a:rPr lang="en-US" sz="5500" b="1" dirty="0">
                <a:solidFill>
                  <a:schemeClr val="bg1"/>
                </a:solidFill>
                <a:effectLst/>
                <a:latin typeface="Open Sans" panose="020B0606030504020204"/>
              </a:rPr>
              <a:t>ases</a:t>
            </a:r>
          </a:p>
          <a:p>
            <a:pPr lvl="0" algn="ctr"/>
            <a:r>
              <a:rPr lang="en-US" sz="5500" b="1" dirty="0">
                <a:solidFill>
                  <a:srgbClr val="2B95B6"/>
                </a:solidFill>
                <a:latin typeface="Open Sans" panose="020B0606030504020204"/>
              </a:rPr>
              <a:t>46% </a:t>
            </a:r>
            <a:r>
              <a:rPr lang="en-US" sz="5500" b="1" dirty="0">
                <a:solidFill>
                  <a:schemeClr val="bg1"/>
                </a:solidFill>
                <a:latin typeface="Open Sans" panose="020B0606030504020204"/>
              </a:rPr>
              <a:t>Positive</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1304468"/>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96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631216"/>
          </a:xfrm>
          <a:prstGeom prst="rect">
            <a:avLst/>
          </a:prstGeom>
          <a:noFill/>
        </p:spPr>
        <p:txBody>
          <a:bodyPr wrap="square" rtlCol="0">
            <a:spAutoFit/>
          </a:bodyPr>
          <a:lstStyle/>
          <a:p>
            <a:r>
              <a:rPr lang="en-US" sz="5000" b="1" dirty="0">
                <a:solidFill>
                  <a:schemeClr val="bg1"/>
                </a:solidFill>
                <a:latin typeface="Futura Heavy" panose="02000503040000020004"/>
              </a:rPr>
              <a:t>INDIANTOWN AREA: MARTIN COUNTY</a:t>
            </a:r>
          </a:p>
        </p:txBody>
      </p:sp>
      <p:sp>
        <p:nvSpPr>
          <p:cNvPr id="12" name="TextBox 11">
            <a:extLst>
              <a:ext uri="{FF2B5EF4-FFF2-40B4-BE49-F238E27FC236}">
                <a16:creationId xmlns:a16="http://schemas.microsoft.com/office/drawing/2014/main" id="{DABF80F0-C95D-49E2-AEC5-74D47B72B238}"/>
              </a:ext>
            </a:extLst>
          </p:cNvPr>
          <p:cNvSpPr txBox="1"/>
          <p:nvPr/>
        </p:nvSpPr>
        <p:spPr>
          <a:xfrm>
            <a:off x="843280" y="2420708"/>
            <a:ext cx="10505440" cy="3554819"/>
          </a:xfrm>
          <a:prstGeom prst="rect">
            <a:avLst/>
          </a:prstGeom>
          <a:noFill/>
        </p:spPr>
        <p:txBody>
          <a:bodyPr wrap="square" rtlCol="0">
            <a:spAutoFit/>
          </a:bodyPr>
          <a:lstStyle/>
          <a:p>
            <a:pPr lvl="0" algn="ctr"/>
            <a:r>
              <a:rPr lang="en-US" sz="7500" b="1" dirty="0">
                <a:solidFill>
                  <a:srgbClr val="2B95B6"/>
                </a:solidFill>
                <a:effectLst/>
                <a:latin typeface="Open Sans" panose="020B0606030504020204"/>
              </a:rPr>
              <a:t>1,792</a:t>
            </a:r>
            <a:r>
              <a:rPr lang="en-US" sz="7500" b="1" dirty="0">
                <a:solidFill>
                  <a:schemeClr val="bg1"/>
                </a:solidFill>
                <a:effectLst/>
                <a:latin typeface="Open Sans" panose="020B0606030504020204"/>
              </a:rPr>
              <a:t> Tested</a:t>
            </a:r>
            <a:endParaRPr lang="en-US" sz="7500" b="1" dirty="0">
              <a:solidFill>
                <a:schemeClr val="bg1"/>
              </a:solidFill>
              <a:latin typeface="Open Sans" panose="020B0606030504020204"/>
            </a:endParaRPr>
          </a:p>
          <a:p>
            <a:pPr lvl="0" algn="ctr"/>
            <a:r>
              <a:rPr lang="en-US" sz="7500" b="1" dirty="0">
                <a:solidFill>
                  <a:srgbClr val="2B95B6"/>
                </a:solidFill>
                <a:effectLst/>
                <a:latin typeface="Open Sans" panose="020B0606030504020204"/>
              </a:rPr>
              <a:t>528</a:t>
            </a:r>
            <a:r>
              <a:rPr lang="en-US" sz="7500" b="1" dirty="0">
                <a:solidFill>
                  <a:schemeClr val="bg1"/>
                </a:solidFill>
                <a:effectLst/>
                <a:latin typeface="Open Sans" panose="020B0606030504020204"/>
              </a:rPr>
              <a:t> </a:t>
            </a:r>
            <a:r>
              <a:rPr lang="en-US" sz="7500" b="1" dirty="0">
                <a:solidFill>
                  <a:schemeClr val="bg1"/>
                </a:solidFill>
                <a:latin typeface="Open Sans" panose="020B0606030504020204"/>
              </a:rPr>
              <a:t>P</a:t>
            </a:r>
            <a:r>
              <a:rPr lang="en-US" sz="7500" b="1" dirty="0">
                <a:solidFill>
                  <a:schemeClr val="bg1"/>
                </a:solidFill>
                <a:effectLst/>
                <a:latin typeface="Open Sans" panose="020B0606030504020204"/>
              </a:rPr>
              <a:t>ositive </a:t>
            </a:r>
            <a:r>
              <a:rPr lang="en-US" sz="7500" b="1" dirty="0">
                <a:solidFill>
                  <a:schemeClr val="bg1"/>
                </a:solidFill>
                <a:latin typeface="Open Sans" panose="020B0606030504020204"/>
              </a:rPr>
              <a:t>C</a:t>
            </a:r>
            <a:r>
              <a:rPr lang="en-US" sz="7500" b="1" dirty="0">
                <a:solidFill>
                  <a:schemeClr val="bg1"/>
                </a:solidFill>
                <a:effectLst/>
                <a:latin typeface="Open Sans" panose="020B0606030504020204"/>
              </a:rPr>
              <a:t>ases</a:t>
            </a:r>
          </a:p>
          <a:p>
            <a:pPr lvl="0" algn="ctr"/>
            <a:r>
              <a:rPr lang="en-US" sz="7500" b="1" dirty="0">
                <a:solidFill>
                  <a:srgbClr val="2B95B6"/>
                </a:solidFill>
                <a:latin typeface="Open Sans" panose="020B0606030504020204"/>
              </a:rPr>
              <a:t>29.5% </a:t>
            </a:r>
            <a:r>
              <a:rPr lang="en-US" sz="7500" b="1" dirty="0">
                <a:solidFill>
                  <a:schemeClr val="bg1"/>
                </a:solidFill>
                <a:latin typeface="Open Sans" panose="020B0606030504020204"/>
              </a:rPr>
              <a:t>Positive</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2061844"/>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10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861774"/>
          </a:xfrm>
          <a:prstGeom prst="rect">
            <a:avLst/>
          </a:prstGeom>
          <a:noFill/>
        </p:spPr>
        <p:txBody>
          <a:bodyPr wrap="square" rtlCol="0">
            <a:spAutoFit/>
          </a:bodyPr>
          <a:lstStyle/>
          <a:p>
            <a:r>
              <a:rPr lang="en-US" sz="5000" b="1" dirty="0">
                <a:solidFill>
                  <a:schemeClr val="bg1"/>
                </a:solidFill>
                <a:latin typeface="Futura Heavy" panose="02000503040000020004"/>
              </a:rPr>
              <a:t>JAILS: LAKE COUNTY EXAMPLE</a:t>
            </a:r>
          </a:p>
        </p:txBody>
      </p:sp>
      <p:sp>
        <p:nvSpPr>
          <p:cNvPr id="12" name="TextBox 11">
            <a:extLst>
              <a:ext uri="{FF2B5EF4-FFF2-40B4-BE49-F238E27FC236}">
                <a16:creationId xmlns:a16="http://schemas.microsoft.com/office/drawing/2014/main" id="{DABF80F0-C95D-49E2-AEC5-74D47B72B238}"/>
              </a:ext>
            </a:extLst>
          </p:cNvPr>
          <p:cNvSpPr txBox="1"/>
          <p:nvPr/>
        </p:nvSpPr>
        <p:spPr>
          <a:xfrm>
            <a:off x="772622" y="2029820"/>
            <a:ext cx="10646756" cy="3323987"/>
          </a:xfrm>
          <a:prstGeom prst="rect">
            <a:avLst/>
          </a:prstGeom>
          <a:noFill/>
        </p:spPr>
        <p:txBody>
          <a:bodyPr wrap="square" rtlCol="0">
            <a:spAutoFit/>
          </a:bodyPr>
          <a:lstStyle/>
          <a:p>
            <a:pPr lvl="0" algn="ctr"/>
            <a:r>
              <a:rPr lang="en-US" sz="7000" b="1" dirty="0">
                <a:solidFill>
                  <a:srgbClr val="2B95B6"/>
                </a:solidFill>
                <a:effectLst/>
                <a:latin typeface="Open Sans" panose="020B0606030504020204"/>
              </a:rPr>
              <a:t>160</a:t>
            </a:r>
            <a:r>
              <a:rPr lang="en-US" sz="7000" b="1" dirty="0">
                <a:solidFill>
                  <a:schemeClr val="bg1"/>
                </a:solidFill>
                <a:effectLst/>
                <a:latin typeface="Open Sans" panose="020B0606030504020204"/>
              </a:rPr>
              <a:t> Staff/Inmates </a:t>
            </a:r>
            <a:r>
              <a:rPr lang="en-US" sz="7000" b="1" dirty="0">
                <a:solidFill>
                  <a:schemeClr val="bg1"/>
                </a:solidFill>
                <a:latin typeface="Open Sans" panose="020B0606030504020204"/>
              </a:rPr>
              <a:t>T</a:t>
            </a:r>
            <a:r>
              <a:rPr lang="en-US" sz="7000" b="1" dirty="0">
                <a:solidFill>
                  <a:schemeClr val="bg1"/>
                </a:solidFill>
                <a:effectLst/>
                <a:latin typeface="Open Sans" panose="020B0606030504020204"/>
              </a:rPr>
              <a:t>ested</a:t>
            </a:r>
          </a:p>
          <a:p>
            <a:pPr lvl="0" algn="ctr"/>
            <a:r>
              <a:rPr lang="en-US" sz="7000" b="1" dirty="0">
                <a:solidFill>
                  <a:srgbClr val="2B95B6"/>
                </a:solidFill>
                <a:latin typeface="Open Sans" panose="020B0606030504020204"/>
              </a:rPr>
              <a:t>100</a:t>
            </a:r>
            <a:r>
              <a:rPr lang="en-US" sz="7000" b="1" dirty="0">
                <a:solidFill>
                  <a:schemeClr val="bg1"/>
                </a:solidFill>
                <a:latin typeface="Open Sans" panose="020B0606030504020204"/>
              </a:rPr>
              <a:t> Positive Cases</a:t>
            </a:r>
          </a:p>
          <a:p>
            <a:pPr lvl="0" algn="ctr"/>
            <a:r>
              <a:rPr lang="en-US" sz="7000" b="1" dirty="0">
                <a:solidFill>
                  <a:srgbClr val="2B95B6"/>
                </a:solidFill>
                <a:latin typeface="Open Sans" panose="020B0606030504020204"/>
              </a:rPr>
              <a:t>63%</a:t>
            </a:r>
            <a:r>
              <a:rPr lang="en-US" sz="7000" b="1" dirty="0">
                <a:solidFill>
                  <a:schemeClr val="bg1"/>
                </a:solidFill>
                <a:latin typeface="Open Sans" panose="020B0606030504020204"/>
              </a:rPr>
              <a:t> Positivity</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1267522"/>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768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631216"/>
          </a:xfrm>
          <a:prstGeom prst="rect">
            <a:avLst/>
          </a:prstGeom>
          <a:noFill/>
        </p:spPr>
        <p:txBody>
          <a:bodyPr wrap="square" rtlCol="0">
            <a:spAutoFit/>
          </a:bodyPr>
          <a:lstStyle/>
          <a:p>
            <a:r>
              <a:rPr lang="en-US" sz="5000" b="1" dirty="0">
                <a:solidFill>
                  <a:schemeClr val="bg1"/>
                </a:solidFill>
                <a:latin typeface="Futura Heavy" panose="02000503040000020004"/>
              </a:rPr>
              <a:t>IMMOKALEE AREA: COLLIER COUNTY</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1997192"/>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9C52B6A-3FE0-4D0A-8850-E55CC5D7ECC4}"/>
              </a:ext>
            </a:extLst>
          </p:cNvPr>
          <p:cNvSpPr txBox="1"/>
          <p:nvPr/>
        </p:nvSpPr>
        <p:spPr>
          <a:xfrm>
            <a:off x="843280" y="2189794"/>
            <a:ext cx="10505440" cy="3554819"/>
          </a:xfrm>
          <a:prstGeom prst="rect">
            <a:avLst/>
          </a:prstGeom>
          <a:noFill/>
        </p:spPr>
        <p:txBody>
          <a:bodyPr wrap="square" rtlCol="0">
            <a:spAutoFit/>
          </a:bodyPr>
          <a:lstStyle/>
          <a:p>
            <a:pPr lvl="0" algn="ctr"/>
            <a:r>
              <a:rPr lang="en-US" sz="7500" b="1" dirty="0">
                <a:solidFill>
                  <a:srgbClr val="2B95B6"/>
                </a:solidFill>
                <a:latin typeface="Open Sans" panose="020B0606030504020204"/>
              </a:rPr>
              <a:t>5,182</a:t>
            </a:r>
            <a:r>
              <a:rPr lang="en-US" sz="7500" b="1" dirty="0">
                <a:solidFill>
                  <a:schemeClr val="bg1"/>
                </a:solidFill>
                <a:latin typeface="Open Sans" panose="020B0606030504020204"/>
              </a:rPr>
              <a:t> Tested</a:t>
            </a:r>
          </a:p>
          <a:p>
            <a:pPr lvl="0" algn="ctr"/>
            <a:r>
              <a:rPr lang="en-US" sz="7500" b="1" dirty="0">
                <a:solidFill>
                  <a:srgbClr val="2B95B6"/>
                </a:solidFill>
                <a:latin typeface="Open Sans" panose="020B0606030504020204"/>
              </a:rPr>
              <a:t>1,178</a:t>
            </a:r>
            <a:r>
              <a:rPr lang="en-US" sz="7500" b="1" dirty="0">
                <a:solidFill>
                  <a:schemeClr val="bg1"/>
                </a:solidFill>
                <a:latin typeface="Open Sans" panose="020B0606030504020204"/>
              </a:rPr>
              <a:t> Positive Cases</a:t>
            </a:r>
          </a:p>
          <a:p>
            <a:pPr lvl="0" algn="ctr"/>
            <a:r>
              <a:rPr lang="en-US" sz="7500" b="1" dirty="0">
                <a:solidFill>
                  <a:srgbClr val="2B95B6"/>
                </a:solidFill>
                <a:latin typeface="Open Sans" panose="020B0606030504020204"/>
              </a:rPr>
              <a:t>23% </a:t>
            </a:r>
            <a:r>
              <a:rPr lang="en-US" sz="7500" b="1" dirty="0">
                <a:solidFill>
                  <a:schemeClr val="bg1"/>
                </a:solidFill>
                <a:latin typeface="Open Sans" panose="020B0606030504020204"/>
              </a:rPr>
              <a:t>Positivity</a:t>
            </a:r>
          </a:p>
        </p:txBody>
      </p:sp>
    </p:spTree>
    <p:extLst>
      <p:ext uri="{BB962C8B-B14F-4D97-AF65-F5344CB8AC3E}">
        <p14:creationId xmlns:p14="http://schemas.microsoft.com/office/powerpoint/2010/main" val="27578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631216"/>
          </a:xfrm>
          <a:prstGeom prst="rect">
            <a:avLst/>
          </a:prstGeom>
          <a:noFill/>
        </p:spPr>
        <p:txBody>
          <a:bodyPr wrap="square" rtlCol="0">
            <a:spAutoFit/>
          </a:bodyPr>
          <a:lstStyle/>
          <a:p>
            <a:r>
              <a:rPr lang="en-US" sz="5000" b="1" dirty="0">
                <a:solidFill>
                  <a:schemeClr val="bg1"/>
                </a:solidFill>
                <a:latin typeface="Futura Heavy" panose="02000503040000020004"/>
              </a:rPr>
              <a:t>CONSTRUCTION WORKERS IN NORTHWEST FLORIDA</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2098792"/>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0B6D1A1-0CE8-4FAA-B586-A1923CC53848}"/>
              </a:ext>
            </a:extLst>
          </p:cNvPr>
          <p:cNvSpPr txBox="1"/>
          <p:nvPr/>
        </p:nvSpPr>
        <p:spPr>
          <a:xfrm>
            <a:off x="843280" y="2586954"/>
            <a:ext cx="10505440" cy="3554819"/>
          </a:xfrm>
          <a:prstGeom prst="rect">
            <a:avLst/>
          </a:prstGeom>
          <a:noFill/>
        </p:spPr>
        <p:txBody>
          <a:bodyPr wrap="square" rtlCol="0">
            <a:spAutoFit/>
          </a:bodyPr>
          <a:lstStyle/>
          <a:p>
            <a:pPr lvl="0" algn="ctr"/>
            <a:r>
              <a:rPr lang="en-US" sz="7500" b="1" dirty="0">
                <a:solidFill>
                  <a:srgbClr val="2B95B6"/>
                </a:solidFill>
                <a:latin typeface="Open Sans" panose="020B0606030504020204"/>
              </a:rPr>
              <a:t>15</a:t>
            </a:r>
            <a:r>
              <a:rPr lang="en-US" sz="7500" b="1" dirty="0">
                <a:solidFill>
                  <a:schemeClr val="bg1"/>
                </a:solidFill>
                <a:latin typeface="Open Sans" panose="020B0606030504020204"/>
              </a:rPr>
              <a:t> Households Tested</a:t>
            </a:r>
          </a:p>
          <a:p>
            <a:pPr lvl="0" algn="ctr"/>
            <a:r>
              <a:rPr lang="en-US" sz="7500" b="1" dirty="0">
                <a:solidFill>
                  <a:schemeClr val="bg1"/>
                </a:solidFill>
                <a:latin typeface="Open Sans" panose="020B0606030504020204"/>
              </a:rPr>
              <a:t>In </a:t>
            </a:r>
            <a:r>
              <a:rPr lang="en-US" sz="7500" b="1" dirty="0">
                <a:solidFill>
                  <a:srgbClr val="2B95B6"/>
                </a:solidFill>
                <a:latin typeface="Open Sans" panose="020B0606030504020204"/>
              </a:rPr>
              <a:t>2</a:t>
            </a:r>
            <a:r>
              <a:rPr lang="en-US" sz="7500" b="1" dirty="0">
                <a:solidFill>
                  <a:schemeClr val="bg1"/>
                </a:solidFill>
                <a:latin typeface="Open Sans" panose="020B0606030504020204"/>
              </a:rPr>
              <a:t> Zip Codes</a:t>
            </a:r>
          </a:p>
          <a:p>
            <a:pPr lvl="0" algn="ctr"/>
            <a:r>
              <a:rPr lang="en-US" sz="7500" b="1" dirty="0">
                <a:solidFill>
                  <a:srgbClr val="2B95B6"/>
                </a:solidFill>
                <a:latin typeface="Open Sans" panose="020B0606030504020204"/>
              </a:rPr>
              <a:t>53</a:t>
            </a:r>
            <a:r>
              <a:rPr lang="en-US" sz="7500" b="1" dirty="0">
                <a:solidFill>
                  <a:schemeClr val="bg1"/>
                </a:solidFill>
                <a:latin typeface="Open Sans" panose="020B0606030504020204"/>
              </a:rPr>
              <a:t> Positive Cases</a:t>
            </a:r>
          </a:p>
        </p:txBody>
      </p:sp>
    </p:spTree>
    <p:extLst>
      <p:ext uri="{BB962C8B-B14F-4D97-AF65-F5344CB8AC3E}">
        <p14:creationId xmlns:p14="http://schemas.microsoft.com/office/powerpoint/2010/main" val="1658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65EF70-E1A6-9148-9A7C-736BB3FCA7A4}"/>
              </a:ext>
            </a:extLst>
          </p:cNvPr>
          <p:cNvSpPr/>
          <p:nvPr/>
        </p:nvSpPr>
        <p:spPr>
          <a:xfrm>
            <a:off x="0" y="5613723"/>
            <a:ext cx="12192000" cy="124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755FA877-CA54-4F61-BCC4-8ED460C6A987}"/>
              </a:ext>
            </a:extLst>
          </p:cNvPr>
          <p:cNvPicPr>
            <a:picLocks noChangeAspect="1"/>
          </p:cNvPicPr>
          <p:nvPr/>
        </p:nvPicPr>
        <p:blipFill>
          <a:blip r:embed="rId2"/>
          <a:srcRect/>
          <a:stretch/>
        </p:blipFill>
        <p:spPr>
          <a:xfrm>
            <a:off x="9610016" y="5869197"/>
            <a:ext cx="2395563" cy="871718"/>
          </a:xfrm>
          <a:prstGeom prst="rect">
            <a:avLst/>
          </a:prstGeom>
        </p:spPr>
      </p:pic>
      <p:sp>
        <p:nvSpPr>
          <p:cNvPr id="14" name="TextBox 13">
            <a:extLst>
              <a:ext uri="{FF2B5EF4-FFF2-40B4-BE49-F238E27FC236}">
                <a16:creationId xmlns:a16="http://schemas.microsoft.com/office/drawing/2014/main" id="{B51C4E5A-DBBF-4F4B-ADCA-C8727750B85B}"/>
              </a:ext>
            </a:extLst>
          </p:cNvPr>
          <p:cNvSpPr txBox="1"/>
          <p:nvPr/>
        </p:nvSpPr>
        <p:spPr>
          <a:xfrm>
            <a:off x="683742" y="553597"/>
            <a:ext cx="10824517" cy="40164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white"/>
                </a:solidFill>
                <a:effectLst/>
                <a:uLnTx/>
                <a:uFillTx/>
                <a:latin typeface="Futura Heavy" panose="02000503040000020004" pitchFamily="2" charset="77"/>
                <a:ea typeface="+mn-ea"/>
                <a:cs typeface="Calibri" panose="020F0502020204030204" pitchFamily="34" charset="0"/>
              </a:rPr>
              <a:t>FLORIDA LONG-TERM CARE FACILITIES UPDATE</a:t>
            </a:r>
          </a:p>
        </p:txBody>
      </p:sp>
      <p:sp>
        <p:nvSpPr>
          <p:cNvPr id="15" name="Rectangle 14">
            <a:extLst>
              <a:ext uri="{FF2B5EF4-FFF2-40B4-BE49-F238E27FC236}">
                <a16:creationId xmlns:a16="http://schemas.microsoft.com/office/drawing/2014/main" id="{1F4AB0F3-E99D-4C00-A474-CEB791210403}"/>
              </a:ext>
            </a:extLst>
          </p:cNvPr>
          <p:cNvSpPr/>
          <p:nvPr/>
        </p:nvSpPr>
        <p:spPr>
          <a:xfrm>
            <a:off x="2210830" y="4570997"/>
            <a:ext cx="7770341" cy="148281"/>
          </a:xfrm>
          <a:prstGeom prst="rect">
            <a:avLst/>
          </a:prstGeom>
          <a:solidFill>
            <a:srgbClr val="2B9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86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7" name="TextBox 6">
            <a:extLst>
              <a:ext uri="{FF2B5EF4-FFF2-40B4-BE49-F238E27FC236}">
                <a16:creationId xmlns:a16="http://schemas.microsoft.com/office/drawing/2014/main" id="{FBBE423D-1941-46F3-B084-FAE4C157FDF6}"/>
              </a:ext>
            </a:extLst>
          </p:cNvPr>
          <p:cNvSpPr txBox="1"/>
          <p:nvPr/>
        </p:nvSpPr>
        <p:spPr>
          <a:xfrm>
            <a:off x="746818" y="289679"/>
            <a:ext cx="10698364" cy="58169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200" b="1" i="0" u="none" strike="noStrike" kern="1200" cap="none" spc="0" normalizeH="0" baseline="0" noProof="0" dirty="0">
                <a:ln>
                  <a:noFill/>
                </a:ln>
                <a:solidFill>
                  <a:prstClr val="white"/>
                </a:solidFill>
                <a:effectLst/>
                <a:uLnTx/>
                <a:uFillTx/>
                <a:latin typeface="Open Sans" panose="020B0606030504020204"/>
                <a:ea typeface="+mn-ea"/>
                <a:cs typeface="+mn-cs"/>
              </a:rPr>
              <a:t>The </a:t>
            </a:r>
            <a:r>
              <a:rPr lang="en-US" sz="6200" b="1" dirty="0">
                <a:solidFill>
                  <a:prstClr val="white"/>
                </a:solidFill>
                <a:latin typeface="Open Sans" panose="020B0606030504020204"/>
              </a:rPr>
              <a:t>State has </a:t>
            </a:r>
            <a:r>
              <a:rPr kumimoji="0" lang="en-US" sz="6200" b="1" i="0" u="none" strike="noStrike" kern="1200" cap="none" spc="0" normalizeH="0" baseline="0" noProof="0" dirty="0">
                <a:ln>
                  <a:noFill/>
                </a:ln>
                <a:solidFill>
                  <a:prstClr val="white"/>
                </a:solidFill>
                <a:effectLst/>
                <a:uLnTx/>
                <a:uFillTx/>
                <a:latin typeface="Open Sans" panose="020B0606030504020204"/>
                <a:ea typeface="+mn-ea"/>
                <a:cs typeface="+mn-cs"/>
              </a:rPr>
              <a:t>tested or ensured availability of testing for </a:t>
            </a:r>
            <a:r>
              <a:rPr kumimoji="0" lang="en-US" sz="6200" b="1" i="0" u="sng" strike="noStrike" kern="1200" cap="none" spc="0" normalizeH="0" baseline="0" noProof="0" dirty="0">
                <a:ln>
                  <a:noFill/>
                </a:ln>
                <a:solidFill>
                  <a:prstClr val="white"/>
                </a:solidFill>
                <a:effectLst/>
                <a:uLnTx/>
                <a:uFillTx/>
                <a:latin typeface="Open Sans" panose="020B0606030504020204"/>
                <a:ea typeface="+mn-ea"/>
                <a:cs typeface="+mn-cs"/>
              </a:rPr>
              <a:t>ALL</a:t>
            </a:r>
            <a:r>
              <a:rPr kumimoji="0" lang="en-US" sz="6200" b="1" i="0" u="none" strike="noStrike" kern="1200" cap="none" spc="0" normalizeH="0" baseline="0" noProof="0" dirty="0">
                <a:ln>
                  <a:noFill/>
                </a:ln>
                <a:solidFill>
                  <a:prstClr val="white"/>
                </a:solidFill>
                <a:effectLst/>
                <a:uLnTx/>
                <a:uFillTx/>
                <a:latin typeface="Open Sans" panose="020B0606030504020204"/>
                <a:ea typeface="+mn-ea"/>
                <a:cs typeface="+mn-cs"/>
              </a:rPr>
              <a:t> residents and staff at Florida nursing homes and assisted living facilities.</a:t>
            </a:r>
          </a:p>
        </p:txBody>
      </p:sp>
    </p:spTree>
    <p:extLst>
      <p:ext uri="{BB962C8B-B14F-4D97-AF65-F5344CB8AC3E}">
        <p14:creationId xmlns:p14="http://schemas.microsoft.com/office/powerpoint/2010/main" val="428531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7" name="TextBox 6">
            <a:extLst>
              <a:ext uri="{FF2B5EF4-FFF2-40B4-BE49-F238E27FC236}">
                <a16:creationId xmlns:a16="http://schemas.microsoft.com/office/drawing/2014/main" id="{FBBE423D-1941-46F3-B084-FAE4C157FDF6}"/>
              </a:ext>
            </a:extLst>
          </p:cNvPr>
          <p:cNvSpPr txBox="1"/>
          <p:nvPr/>
        </p:nvSpPr>
        <p:spPr>
          <a:xfrm>
            <a:off x="746818" y="1837460"/>
            <a:ext cx="10698364" cy="3785652"/>
          </a:xfrm>
          <a:prstGeom prst="rect">
            <a:avLst/>
          </a:prstGeom>
          <a:noFill/>
        </p:spPr>
        <p:txBody>
          <a:bodyPr wrap="square" rtlCol="0">
            <a:spAutoFit/>
          </a:bodyPr>
          <a:lstStyle/>
          <a:p>
            <a:pPr marL="857250" marR="0" lvl="0" indent="-8572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6000" b="1" dirty="0">
                <a:solidFill>
                  <a:prstClr val="white"/>
                </a:solidFill>
                <a:latin typeface="Open Sans" panose="020B0606030504020204"/>
              </a:rPr>
              <a:t>Mobile Testing Teams</a:t>
            </a:r>
          </a:p>
          <a:p>
            <a:pPr marL="857250" marR="0" lvl="0" indent="-8572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6000" b="1" dirty="0">
                <a:solidFill>
                  <a:prstClr val="white"/>
                </a:solidFill>
                <a:latin typeface="Open Sans" panose="020B0606030504020204"/>
              </a:rPr>
              <a:t>Mobile Testing Bus</a:t>
            </a:r>
          </a:p>
          <a:p>
            <a:pPr marL="857250" marR="0" lvl="0" indent="-8572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6000" b="1" i="0" u="none" strike="noStrike" kern="1200" cap="none" spc="0" normalizeH="0" baseline="0" noProof="0" dirty="0">
                <a:ln>
                  <a:noFill/>
                </a:ln>
                <a:solidFill>
                  <a:prstClr val="white"/>
                </a:solidFill>
                <a:effectLst/>
                <a:uLnTx/>
                <a:uFillTx/>
                <a:latin typeface="Open Sans" panose="020B0606030504020204"/>
                <a:ea typeface="+mn-ea"/>
                <a:cs typeface="+mn-cs"/>
              </a:rPr>
              <a:t>Deployed Test Kits</a:t>
            </a:r>
          </a:p>
          <a:p>
            <a:pPr marL="857250" marR="0" lvl="0" indent="-857250"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6000" b="1" dirty="0">
                <a:solidFill>
                  <a:prstClr val="white"/>
                </a:solidFill>
                <a:latin typeface="Open Sans" panose="020B0606030504020204"/>
              </a:rPr>
              <a:t>Vendor Supported Testing</a:t>
            </a:r>
          </a:p>
        </p:txBody>
      </p:sp>
      <p:sp>
        <p:nvSpPr>
          <p:cNvPr id="4" name="TextBox 3">
            <a:extLst>
              <a:ext uri="{FF2B5EF4-FFF2-40B4-BE49-F238E27FC236}">
                <a16:creationId xmlns:a16="http://schemas.microsoft.com/office/drawing/2014/main" id="{8E873349-DB6A-435D-92DA-6AD20BBC353D}"/>
              </a:ext>
            </a:extLst>
          </p:cNvPr>
          <p:cNvSpPr txBox="1"/>
          <p:nvPr/>
        </p:nvSpPr>
        <p:spPr>
          <a:xfrm>
            <a:off x="843280" y="429941"/>
            <a:ext cx="10505440" cy="938719"/>
          </a:xfrm>
          <a:prstGeom prst="rect">
            <a:avLst/>
          </a:prstGeom>
          <a:noFill/>
        </p:spPr>
        <p:txBody>
          <a:bodyPr wrap="square" rtlCol="0">
            <a:spAutoFit/>
          </a:bodyPr>
          <a:lstStyle/>
          <a:p>
            <a:r>
              <a:rPr lang="en-US" sz="5500" b="1" dirty="0">
                <a:solidFill>
                  <a:schemeClr val="bg1"/>
                </a:solidFill>
                <a:latin typeface="Futura Heavy" panose="02000503040000020004"/>
              </a:rPr>
              <a:t>APRIL 11 TO JUNE 12:</a:t>
            </a:r>
          </a:p>
        </p:txBody>
      </p:sp>
      <p:sp>
        <p:nvSpPr>
          <p:cNvPr id="5" name="Rectangle 4">
            <a:extLst>
              <a:ext uri="{FF2B5EF4-FFF2-40B4-BE49-F238E27FC236}">
                <a16:creationId xmlns:a16="http://schemas.microsoft.com/office/drawing/2014/main" id="{AB5F7F55-837F-44EC-9C9D-FB1AAC3C4573}"/>
              </a:ext>
            </a:extLst>
          </p:cNvPr>
          <p:cNvSpPr/>
          <p:nvPr/>
        </p:nvSpPr>
        <p:spPr>
          <a:xfrm>
            <a:off x="986533" y="1378359"/>
            <a:ext cx="1169112" cy="75629"/>
          </a:xfrm>
          <a:prstGeom prst="rect">
            <a:avLst/>
          </a:prstGeom>
          <a:solidFill>
            <a:srgbClr val="2B9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68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F0BF40-F499-9049-9FC7-D13A26B772C6}"/>
              </a:ext>
            </a:extLst>
          </p:cNvPr>
          <p:cNvSpPr/>
          <p:nvPr/>
        </p:nvSpPr>
        <p:spPr>
          <a:xfrm>
            <a:off x="0" y="5613723"/>
            <a:ext cx="12192000" cy="124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F8D3F66-7604-1248-B944-021E36005A99}"/>
              </a:ext>
            </a:extLst>
          </p:cNvPr>
          <p:cNvPicPr>
            <a:picLocks noChangeAspect="1"/>
          </p:cNvPicPr>
          <p:nvPr/>
        </p:nvPicPr>
        <p:blipFill>
          <a:blip r:embed="rId2"/>
          <a:srcRect/>
          <a:stretch/>
        </p:blipFill>
        <p:spPr>
          <a:xfrm>
            <a:off x="9610016" y="5869197"/>
            <a:ext cx="2395563" cy="871718"/>
          </a:xfrm>
          <a:prstGeom prst="rect">
            <a:avLst/>
          </a:prstGeom>
        </p:spPr>
      </p:pic>
      <p:sp>
        <p:nvSpPr>
          <p:cNvPr id="7" name="TextBox 6">
            <a:extLst>
              <a:ext uri="{FF2B5EF4-FFF2-40B4-BE49-F238E27FC236}">
                <a16:creationId xmlns:a16="http://schemas.microsoft.com/office/drawing/2014/main" id="{AFE52AC1-744A-4023-90A1-40B2EC70CB4A}"/>
              </a:ext>
            </a:extLst>
          </p:cNvPr>
          <p:cNvSpPr txBox="1"/>
          <p:nvPr/>
        </p:nvSpPr>
        <p:spPr>
          <a:xfrm>
            <a:off x="683741" y="410902"/>
            <a:ext cx="10824517" cy="4401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Futura Heavy" panose="02000503040000020004" pitchFamily="2" charset="77"/>
                <a:ea typeface="+mn-ea"/>
                <a:cs typeface="Calibri" panose="020F0502020204030204" pitchFamily="34" charset="0"/>
              </a:rPr>
              <a:t>FLORIDA’S TESTING INCREASE: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000" b="1" i="0" u="none" strike="noStrike" kern="1200" cap="none" spc="0" normalizeH="0" baseline="0" noProof="0" dirty="0">
                <a:ln>
                  <a:noFill/>
                </a:ln>
                <a:solidFill>
                  <a:prstClr val="white"/>
                </a:solidFill>
                <a:effectLst/>
                <a:uLnTx/>
                <a:uFillTx/>
                <a:latin typeface="Futura Heavy" panose="02000503040000020004" pitchFamily="2" charset="77"/>
                <a:ea typeface="+mn-ea"/>
                <a:cs typeface="Calibri" panose="020F0502020204030204" pitchFamily="34" charset="0"/>
              </a:rPr>
              <a:t>FROM DIAGNOSTIC TO SURVEILLANCE</a:t>
            </a:r>
          </a:p>
        </p:txBody>
      </p:sp>
      <p:sp>
        <p:nvSpPr>
          <p:cNvPr id="11" name="Rectangle 10">
            <a:extLst>
              <a:ext uri="{FF2B5EF4-FFF2-40B4-BE49-F238E27FC236}">
                <a16:creationId xmlns:a16="http://schemas.microsoft.com/office/drawing/2014/main" id="{B9184CE7-43B7-4E1B-88DE-EEA0814979FB}"/>
              </a:ext>
            </a:extLst>
          </p:cNvPr>
          <p:cNvSpPr/>
          <p:nvPr/>
        </p:nvSpPr>
        <p:spPr>
          <a:xfrm>
            <a:off x="2210830" y="4943733"/>
            <a:ext cx="7770341" cy="148281"/>
          </a:xfrm>
          <a:prstGeom prst="rect">
            <a:avLst/>
          </a:prstGeom>
          <a:solidFill>
            <a:srgbClr val="F1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77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7" name="TextBox 6">
            <a:extLst>
              <a:ext uri="{FF2B5EF4-FFF2-40B4-BE49-F238E27FC236}">
                <a16:creationId xmlns:a16="http://schemas.microsoft.com/office/drawing/2014/main" id="{FBBE423D-1941-46F3-B084-FAE4C157FDF6}"/>
              </a:ext>
            </a:extLst>
          </p:cNvPr>
          <p:cNvSpPr txBox="1"/>
          <p:nvPr/>
        </p:nvSpPr>
        <p:spPr>
          <a:xfrm>
            <a:off x="819381" y="612844"/>
            <a:ext cx="10553238"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prstClr val="white"/>
                </a:solidFill>
                <a:effectLst/>
                <a:uLnTx/>
                <a:uFillTx/>
                <a:latin typeface="Open Sans" panose="020B0606030504020204"/>
                <a:ea typeface="+mn-ea"/>
                <a:cs typeface="+mn-cs"/>
              </a:rPr>
              <a:t>AHCA</a:t>
            </a:r>
            <a:r>
              <a:rPr kumimoji="0" lang="en-US" sz="6000" b="1" i="0" u="none" strike="noStrike" kern="1200" cap="none" spc="0" normalizeH="0" baseline="0" noProof="0" dirty="0">
                <a:ln>
                  <a:noFill/>
                </a:ln>
                <a:solidFill>
                  <a:prstClr val="white"/>
                </a:solidFill>
                <a:effectLst/>
                <a:uLnTx/>
                <a:uFillTx/>
                <a:latin typeface="Open Sans" panose="020B0606030504020204"/>
                <a:ea typeface="+mn-ea"/>
                <a:cs typeface="+mn-cs"/>
              </a:rPr>
              <a:t> issued emergency rules requiring mandatory testing every two weeks of </a:t>
            </a:r>
            <a:r>
              <a:rPr kumimoji="0" lang="en-US" sz="6000" b="1" i="0" u="sng" strike="noStrike" kern="1200" cap="none" spc="0" normalizeH="0" baseline="0" noProof="0" dirty="0">
                <a:ln>
                  <a:noFill/>
                </a:ln>
                <a:solidFill>
                  <a:prstClr val="white"/>
                </a:solidFill>
                <a:effectLst/>
                <a:uLnTx/>
                <a:uFillTx/>
                <a:latin typeface="Open Sans" panose="020B0606030504020204"/>
                <a:ea typeface="+mn-ea"/>
                <a:cs typeface="+mn-cs"/>
              </a:rPr>
              <a:t>ALL staff</a:t>
            </a:r>
            <a:r>
              <a:rPr kumimoji="0" lang="en-US" sz="6000" b="1" i="0" strike="noStrike" kern="1200" cap="none" spc="0" normalizeH="0" baseline="0" noProof="0" dirty="0">
                <a:ln>
                  <a:noFill/>
                </a:ln>
                <a:solidFill>
                  <a:prstClr val="white"/>
                </a:solidFill>
                <a:effectLst/>
                <a:uLnTx/>
                <a:uFillTx/>
                <a:latin typeface="Open Sans" panose="020B0606030504020204"/>
                <a:ea typeface="+mn-ea"/>
                <a:cs typeface="+mn-cs"/>
              </a:rPr>
              <a:t> </a:t>
            </a:r>
            <a:r>
              <a:rPr kumimoji="0" lang="en-US" sz="6000" b="1" i="0" u="none" strike="noStrike" kern="1200" cap="none" spc="0" normalizeH="0" baseline="0" noProof="0" dirty="0">
                <a:ln>
                  <a:noFill/>
                </a:ln>
                <a:solidFill>
                  <a:prstClr val="white"/>
                </a:solidFill>
                <a:effectLst/>
                <a:uLnTx/>
                <a:uFillTx/>
                <a:latin typeface="Open Sans" panose="020B0606030504020204"/>
                <a:ea typeface="+mn-ea"/>
                <a:cs typeface="+mn-cs"/>
              </a:rPr>
              <a:t>in Florida nursing homes and assisted living facilities.</a:t>
            </a:r>
          </a:p>
        </p:txBody>
      </p:sp>
    </p:spTree>
    <p:extLst>
      <p:ext uri="{BB962C8B-B14F-4D97-AF65-F5344CB8AC3E}">
        <p14:creationId xmlns:p14="http://schemas.microsoft.com/office/powerpoint/2010/main" val="16217189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3F6B79-5BAA-4FB1-A6F4-FF5BE6674C8E}"/>
              </a:ext>
            </a:extLst>
          </p:cNvPr>
          <p:cNvPicPr>
            <a:picLocks noChangeAspect="1"/>
          </p:cNvPicPr>
          <p:nvPr/>
        </p:nvPicPr>
        <p:blipFill>
          <a:blip r:embed="rId2"/>
          <a:srcRect/>
          <a:stretch/>
        </p:blipFill>
        <p:spPr>
          <a:xfrm>
            <a:off x="2152273" y="1156676"/>
            <a:ext cx="7360169" cy="5627077"/>
          </a:xfrm>
          <a:prstGeom prst="rect">
            <a:avLst/>
          </a:prstGeom>
        </p:spPr>
      </p:pic>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3"/>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201341"/>
            <a:ext cx="10505440"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prstClr val="white"/>
                </a:solidFill>
                <a:effectLst/>
                <a:uLnTx/>
                <a:uFillTx/>
                <a:latin typeface="Futura Heavy"/>
              </a:rPr>
              <a:t>COVID</a:t>
            </a:r>
            <a:r>
              <a:rPr kumimoji="0" lang="en-US" sz="3000" b="1" i="0" u="none" strike="noStrike" kern="1200" cap="none" spc="0" normalizeH="0" baseline="0" noProof="0" dirty="0">
                <a:ln>
                  <a:noFill/>
                </a:ln>
                <a:solidFill>
                  <a:prstClr val="white"/>
                </a:solidFill>
                <a:effectLst/>
                <a:uLnTx/>
                <a:uFillTx/>
                <a:latin typeface="Futura Heavy"/>
              </a:rPr>
              <a:t>-DEDICATED NURSING FACILITIES IN FLORIDA</a:t>
            </a:r>
            <a:endParaRPr kumimoji="0" lang="en-US" sz="3000" b="1" i="0" u="none" strike="noStrike" kern="1200" cap="none" spc="0" normalizeH="0" baseline="30000" noProof="0" dirty="0">
              <a:ln>
                <a:noFill/>
              </a:ln>
              <a:solidFill>
                <a:prstClr val="white"/>
              </a:solidFill>
              <a:effectLst/>
              <a:uLnTx/>
              <a:uFillTx/>
              <a:latin typeface="Futura Heavy"/>
            </a:endParaRPr>
          </a:p>
        </p:txBody>
      </p:sp>
      <p:sp>
        <p:nvSpPr>
          <p:cNvPr id="17" name="TextBox 16">
            <a:extLst>
              <a:ext uri="{FF2B5EF4-FFF2-40B4-BE49-F238E27FC236}">
                <a16:creationId xmlns:a16="http://schemas.microsoft.com/office/drawing/2014/main" id="{E660391D-5BD9-4CCA-8087-E84B8FA96FDA}"/>
              </a:ext>
            </a:extLst>
          </p:cNvPr>
          <p:cNvSpPr txBox="1"/>
          <p:nvPr/>
        </p:nvSpPr>
        <p:spPr>
          <a:xfrm>
            <a:off x="8134384" y="1435072"/>
            <a:ext cx="1787239" cy="430887"/>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Duval:  Dolphin Pointe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146 Beds</a:t>
            </a:r>
          </a:p>
        </p:txBody>
      </p:sp>
      <p:sp>
        <p:nvSpPr>
          <p:cNvPr id="18" name="TextBox 17">
            <a:extLst>
              <a:ext uri="{FF2B5EF4-FFF2-40B4-BE49-F238E27FC236}">
                <a16:creationId xmlns:a16="http://schemas.microsoft.com/office/drawing/2014/main" id="{41D2C5F8-947B-42C9-878E-FCF17761687A}"/>
              </a:ext>
            </a:extLst>
          </p:cNvPr>
          <p:cNvSpPr txBox="1"/>
          <p:nvPr/>
        </p:nvSpPr>
        <p:spPr>
          <a:xfrm>
            <a:off x="574337" y="2166620"/>
            <a:ext cx="2202154" cy="600164"/>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Escambia:  De Luna Health &amp; Rehab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47 Beds</a:t>
            </a:r>
          </a:p>
        </p:txBody>
      </p:sp>
      <p:sp>
        <p:nvSpPr>
          <p:cNvPr id="19" name="TextBox 18">
            <a:extLst>
              <a:ext uri="{FF2B5EF4-FFF2-40B4-BE49-F238E27FC236}">
                <a16:creationId xmlns:a16="http://schemas.microsoft.com/office/drawing/2014/main" id="{03A5657D-9BA8-4BA2-9B59-12331D71D4F2}"/>
              </a:ext>
            </a:extLst>
          </p:cNvPr>
          <p:cNvSpPr txBox="1"/>
          <p:nvPr/>
        </p:nvSpPr>
        <p:spPr>
          <a:xfrm>
            <a:off x="4091278" y="4866954"/>
            <a:ext cx="2229492" cy="600164"/>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Charlotte: Port Charlotte Rehabilitation Center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39 Beds</a:t>
            </a:r>
          </a:p>
        </p:txBody>
      </p:sp>
      <p:sp>
        <p:nvSpPr>
          <p:cNvPr id="20" name="TextBox 19">
            <a:extLst>
              <a:ext uri="{FF2B5EF4-FFF2-40B4-BE49-F238E27FC236}">
                <a16:creationId xmlns:a16="http://schemas.microsoft.com/office/drawing/2014/main" id="{AE6F4750-BCEF-41CF-8062-9887EB1843E0}"/>
              </a:ext>
            </a:extLst>
          </p:cNvPr>
          <p:cNvSpPr txBox="1"/>
          <p:nvPr/>
        </p:nvSpPr>
        <p:spPr>
          <a:xfrm>
            <a:off x="2899584" y="3575516"/>
            <a:ext cx="2657147" cy="430887"/>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Polk: </a:t>
            </a:r>
            <a:r>
              <a:rPr kumimoji="0" lang="en-US" sz="1100" b="1" i="0" u="none" strike="noStrike" kern="1200" cap="none" spc="0" normalizeH="0" baseline="0" noProof="0" dirty="0" err="1">
                <a:ln>
                  <a:noFill/>
                </a:ln>
                <a:solidFill>
                  <a:prstClr val="black"/>
                </a:solidFill>
                <a:effectLst/>
                <a:uLnTx/>
                <a:uFillTx/>
                <a:latin typeface="Open Sans" panose="020B0604020202020204" charset="0"/>
                <a:ea typeface="Open Sans" panose="020B0604020202020204" charset="0"/>
                <a:cs typeface="Open Sans" panose="020B0604020202020204" charset="0"/>
              </a:rPr>
              <a:t>Oakbridge</a:t>
            </a: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 Building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120 Beds</a:t>
            </a:r>
          </a:p>
        </p:txBody>
      </p:sp>
      <p:cxnSp>
        <p:nvCxnSpPr>
          <p:cNvPr id="21" name="Straight Arrow Connector 20">
            <a:extLst>
              <a:ext uri="{FF2B5EF4-FFF2-40B4-BE49-F238E27FC236}">
                <a16:creationId xmlns:a16="http://schemas.microsoft.com/office/drawing/2014/main" id="{042E2484-5391-45F0-A3A5-FB8835C05D48}"/>
              </a:ext>
            </a:extLst>
          </p:cNvPr>
          <p:cNvCxnSpPr>
            <a:cxnSpLocks/>
          </p:cNvCxnSpPr>
          <p:nvPr/>
        </p:nvCxnSpPr>
        <p:spPr>
          <a:xfrm flipH="1">
            <a:off x="1897626" y="1533832"/>
            <a:ext cx="530942" cy="540774"/>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F118461-7D7F-452E-ACE7-7E212B816823}"/>
              </a:ext>
            </a:extLst>
          </p:cNvPr>
          <p:cNvCxnSpPr>
            <a:cxnSpLocks/>
          </p:cNvCxnSpPr>
          <p:nvPr/>
        </p:nvCxnSpPr>
        <p:spPr>
          <a:xfrm rot="16200000">
            <a:off x="7785908" y="1455369"/>
            <a:ext cx="0" cy="54864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8C9A8C2-72FB-48EE-88E0-81B05A70903B}"/>
              </a:ext>
            </a:extLst>
          </p:cNvPr>
          <p:cNvCxnSpPr>
            <a:cxnSpLocks/>
          </p:cNvCxnSpPr>
          <p:nvPr/>
        </p:nvCxnSpPr>
        <p:spPr>
          <a:xfrm flipH="1">
            <a:off x="5638800" y="3806139"/>
            <a:ext cx="1543051" cy="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60F0E6A-B1AC-4073-AF39-EAD86B6243B4}"/>
              </a:ext>
            </a:extLst>
          </p:cNvPr>
          <p:cNvCxnSpPr>
            <a:cxnSpLocks/>
          </p:cNvCxnSpPr>
          <p:nvPr/>
        </p:nvCxnSpPr>
        <p:spPr>
          <a:xfrm flipH="1">
            <a:off x="6410325" y="4775314"/>
            <a:ext cx="685803" cy="311036"/>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659F10F5-1864-40A6-A570-EB40C1ABF153}"/>
              </a:ext>
            </a:extLst>
          </p:cNvPr>
          <p:cNvSpPr txBox="1"/>
          <p:nvPr/>
        </p:nvSpPr>
        <p:spPr>
          <a:xfrm>
            <a:off x="130441" y="6500581"/>
            <a:ext cx="95051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white"/>
                </a:solidFill>
                <a:effectLst/>
                <a:uLnTx/>
                <a:uFillTx/>
                <a:latin typeface="Open Sans" panose="020B0606030504020204"/>
                <a:ea typeface="+mn-ea"/>
                <a:cs typeface="+mn-cs"/>
              </a:rPr>
              <a:t>The facilities listed have executed agreements for </a:t>
            </a:r>
            <a:r>
              <a:rPr kumimoji="0" lang="en-US" sz="1100" b="0" i="1" u="none" strike="noStrike" kern="1200" cap="none" spc="0" normalizeH="0" baseline="0" noProof="0" dirty="0" err="1">
                <a:ln>
                  <a:noFill/>
                </a:ln>
                <a:solidFill>
                  <a:prstClr val="white"/>
                </a:solidFill>
                <a:effectLst/>
                <a:uLnTx/>
                <a:uFillTx/>
                <a:latin typeface="Open Sans" panose="020B0606030504020204"/>
                <a:ea typeface="+mn-ea"/>
                <a:cs typeface="+mn-cs"/>
              </a:rPr>
              <a:t>COVID</a:t>
            </a:r>
            <a:r>
              <a:rPr kumimoji="0" lang="en-US" sz="1100" b="0" i="1" u="none" strike="noStrike" kern="1200" cap="none" spc="0" normalizeH="0" baseline="0" noProof="0" dirty="0">
                <a:ln>
                  <a:noFill/>
                </a:ln>
                <a:solidFill>
                  <a:prstClr val="white"/>
                </a:solidFill>
                <a:effectLst/>
                <a:uLnTx/>
                <a:uFillTx/>
                <a:latin typeface="Open Sans" panose="020B0606030504020204"/>
                <a:ea typeface="+mn-ea"/>
                <a:cs typeface="+mn-cs"/>
              </a:rPr>
              <a:t>-dedicated buildings and/or wings.</a:t>
            </a:r>
          </a:p>
        </p:txBody>
      </p:sp>
      <p:sp>
        <p:nvSpPr>
          <p:cNvPr id="14" name="TextBox 13">
            <a:extLst>
              <a:ext uri="{FF2B5EF4-FFF2-40B4-BE49-F238E27FC236}">
                <a16:creationId xmlns:a16="http://schemas.microsoft.com/office/drawing/2014/main" id="{DC53121D-4365-49AB-82B7-1FF327292764}"/>
              </a:ext>
            </a:extLst>
          </p:cNvPr>
          <p:cNvSpPr txBox="1"/>
          <p:nvPr/>
        </p:nvSpPr>
        <p:spPr>
          <a:xfrm>
            <a:off x="9247842" y="4534366"/>
            <a:ext cx="2202154" cy="600164"/>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Broward: NSPIRE Healthcare Lauderhill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60 Beds</a:t>
            </a:r>
          </a:p>
        </p:txBody>
      </p:sp>
      <p:cxnSp>
        <p:nvCxnSpPr>
          <p:cNvPr id="15" name="Straight Arrow Connector 14">
            <a:extLst>
              <a:ext uri="{FF2B5EF4-FFF2-40B4-BE49-F238E27FC236}">
                <a16:creationId xmlns:a16="http://schemas.microsoft.com/office/drawing/2014/main" id="{DFCB0920-5C90-48D5-855F-4FFA65E9A740}"/>
              </a:ext>
            </a:extLst>
          </p:cNvPr>
          <p:cNvCxnSpPr>
            <a:cxnSpLocks/>
          </p:cNvCxnSpPr>
          <p:nvPr/>
        </p:nvCxnSpPr>
        <p:spPr>
          <a:xfrm flipV="1">
            <a:off x="8578457" y="4997862"/>
            <a:ext cx="545879" cy="348077"/>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9FD1BD9-E9C6-4A03-B993-5E3B868AF638}"/>
              </a:ext>
            </a:extLst>
          </p:cNvPr>
          <p:cNvSpPr txBox="1"/>
          <p:nvPr/>
        </p:nvSpPr>
        <p:spPr>
          <a:xfrm>
            <a:off x="3396771" y="2483054"/>
            <a:ext cx="2229492" cy="600164"/>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effectLst/>
                <a:uLnTx/>
                <a:uFillTx/>
                <a:latin typeface="Open Sans" panose="020B0604020202020204" charset="0"/>
                <a:ea typeface="Open Sans" panose="020B0604020202020204" charset="0"/>
                <a:cs typeface="Open Sans" panose="020B0604020202020204" charset="0"/>
              </a:rPr>
              <a:t>Leon: Port </a:t>
            </a:r>
            <a:r>
              <a:rPr kumimoji="0" lang="en-US" sz="1100" b="1" i="0" u="none" strike="noStrike" kern="1200" cap="none" spc="0" normalizeH="0" baseline="0" noProof="0" dirty="0" err="1">
                <a:ln>
                  <a:noFill/>
                </a:ln>
                <a:effectLst/>
                <a:uLnTx/>
                <a:uFillTx/>
                <a:latin typeface="Open Sans" panose="020B0604020202020204" charset="0"/>
                <a:ea typeface="Open Sans" panose="020B0604020202020204" charset="0"/>
                <a:cs typeface="Open Sans" panose="020B0604020202020204" charset="0"/>
              </a:rPr>
              <a:t>PruittHealth</a:t>
            </a:r>
            <a:r>
              <a:rPr kumimoji="0" lang="en-US" sz="1100" b="1" i="0" u="none" strike="noStrike" kern="1200" cap="none" spc="0" normalizeH="0" baseline="0" noProof="0" dirty="0">
                <a:ln>
                  <a:noFill/>
                </a:ln>
                <a:effectLst/>
                <a:uLnTx/>
                <a:uFillTx/>
                <a:latin typeface="Open Sans" panose="020B0604020202020204" charset="0"/>
                <a:ea typeface="Open Sans" panose="020B0604020202020204" charset="0"/>
                <a:cs typeface="Open Sans" panose="020B0604020202020204" charset="0"/>
              </a:rPr>
              <a:t> </a:t>
            </a:r>
            <a:r>
              <a:rPr kumimoji="0" lang="en-US" sz="1100" b="1" i="0" u="none" strike="noStrike" kern="1200" cap="none" spc="0" normalizeH="0" baseline="0" noProof="0" dirty="0" err="1">
                <a:ln>
                  <a:noFill/>
                </a:ln>
                <a:effectLst/>
                <a:uLnTx/>
                <a:uFillTx/>
                <a:latin typeface="Open Sans" panose="020B0604020202020204" charset="0"/>
                <a:ea typeface="Open Sans" panose="020B0604020202020204" charset="0"/>
                <a:cs typeface="Open Sans" panose="020B0604020202020204" charset="0"/>
              </a:rPr>
              <a:t>SouthWood</a:t>
            </a:r>
            <a:endParaRPr kumimoji="0" lang="en-US" sz="1100" b="1" i="0" u="none" strike="noStrike" kern="1200" cap="none" spc="0" normalizeH="0" baseline="0" noProof="0" dirty="0">
              <a:ln>
                <a:noFill/>
              </a:ln>
              <a:effectLst/>
              <a:uLnTx/>
              <a:uFillTx/>
              <a:latin typeface="Open Sans" panose="020B0604020202020204" charset="0"/>
              <a:ea typeface="Open Sans" panose="020B0604020202020204" charset="0"/>
              <a:cs typeface="Open Sans" panose="020B060402020202020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Open Sans" panose="020B0604020202020204" charset="0"/>
                <a:ea typeface="Open Sans" panose="020B0604020202020204" charset="0"/>
                <a:cs typeface="Open Sans" panose="020B0604020202020204" charset="0"/>
              </a:rPr>
              <a:t>64 Beds</a:t>
            </a:r>
          </a:p>
        </p:txBody>
      </p:sp>
      <p:cxnSp>
        <p:nvCxnSpPr>
          <p:cNvPr id="27" name="Straight Arrow Connector 26">
            <a:extLst>
              <a:ext uri="{FF2B5EF4-FFF2-40B4-BE49-F238E27FC236}">
                <a16:creationId xmlns:a16="http://schemas.microsoft.com/office/drawing/2014/main" id="{FACD1C23-10AF-4939-A5A7-B6F2EEB3773D}"/>
              </a:ext>
            </a:extLst>
          </p:cNvPr>
          <p:cNvCxnSpPr>
            <a:cxnSpLocks/>
          </p:cNvCxnSpPr>
          <p:nvPr/>
        </p:nvCxnSpPr>
        <p:spPr>
          <a:xfrm>
            <a:off x="5115161" y="1650515"/>
            <a:ext cx="0" cy="772771"/>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FD9483E-DC51-4DBB-97DE-004C87056214}"/>
              </a:ext>
            </a:extLst>
          </p:cNvPr>
          <p:cNvSpPr txBox="1"/>
          <p:nvPr/>
        </p:nvSpPr>
        <p:spPr>
          <a:xfrm>
            <a:off x="4731280" y="5709225"/>
            <a:ext cx="2202154" cy="769441"/>
          </a:xfrm>
          <a:prstGeom prst="rect">
            <a:avLst/>
          </a:prstGeom>
          <a:solidFill>
            <a:srgbClr val="FFFFFF">
              <a:alpha val="69804"/>
            </a:srgb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Miami-Dade: Miami Medical Center (Former Pan Am Hospital)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u="none" strike="noStrike" kern="1200" cap="none" spc="0" normalizeH="0" baseline="0" noProof="0" dirty="0">
                <a:ln>
                  <a:noFill/>
                </a:ln>
                <a:solidFill>
                  <a:prstClr val="black"/>
                </a:solidFill>
                <a:effectLst/>
                <a:uLnTx/>
                <a:uFillTx/>
                <a:latin typeface="Open Sans" panose="020B0604020202020204" charset="0"/>
                <a:ea typeface="Open Sans" panose="020B0604020202020204" charset="0"/>
                <a:cs typeface="Open Sans" panose="020B0604020202020204" charset="0"/>
              </a:rPr>
              <a:t>150 Beds</a:t>
            </a:r>
          </a:p>
        </p:txBody>
      </p:sp>
      <p:cxnSp>
        <p:nvCxnSpPr>
          <p:cNvPr id="29" name="Straight Arrow Connector 28">
            <a:extLst>
              <a:ext uri="{FF2B5EF4-FFF2-40B4-BE49-F238E27FC236}">
                <a16:creationId xmlns:a16="http://schemas.microsoft.com/office/drawing/2014/main" id="{B7CAB758-5704-43CB-B560-D6AE34A36997}"/>
              </a:ext>
            </a:extLst>
          </p:cNvPr>
          <p:cNvCxnSpPr>
            <a:cxnSpLocks/>
          </p:cNvCxnSpPr>
          <p:nvPr/>
        </p:nvCxnSpPr>
        <p:spPr>
          <a:xfrm flipH="1">
            <a:off x="7052002" y="5857001"/>
            <a:ext cx="1354579" cy="246210"/>
          </a:xfrm>
          <a:prstGeom prst="straightConnector1">
            <a:avLst/>
          </a:prstGeom>
          <a:ln w="28575">
            <a:solidFill>
              <a:srgbClr val="FFFF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22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6" name="TextBox 5">
            <a:extLst>
              <a:ext uri="{FF2B5EF4-FFF2-40B4-BE49-F238E27FC236}">
                <a16:creationId xmlns:a16="http://schemas.microsoft.com/office/drawing/2014/main" id="{00435683-CF37-4599-997D-CDDFF8F9B7D8}"/>
              </a:ext>
            </a:extLst>
          </p:cNvPr>
          <p:cNvSpPr txBox="1"/>
          <p:nvPr/>
        </p:nvSpPr>
        <p:spPr>
          <a:xfrm>
            <a:off x="843280" y="429941"/>
            <a:ext cx="1050544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prstClr val="white"/>
                </a:solidFill>
                <a:latin typeface="Futura Heavy"/>
                <a:ea typeface="Open Sans" panose="020B0606030504020204" pitchFamily="34" charset="0"/>
                <a:cs typeface="Open Sans" panose="020B0606030504020204" pitchFamily="34" charset="0"/>
              </a:rPr>
              <a:t>FLORIDA LONG-TERM CARE FACILITY POSITIVE CASES</a:t>
            </a:r>
            <a:endPar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graphicFrame>
        <p:nvGraphicFramePr>
          <p:cNvPr id="10" name="Chart 9">
            <a:extLst>
              <a:ext uri="{FF2B5EF4-FFF2-40B4-BE49-F238E27FC236}">
                <a16:creationId xmlns:a16="http://schemas.microsoft.com/office/drawing/2014/main" id="{74465D76-9A3F-46BA-A373-CD15F11E85A2}"/>
              </a:ext>
            </a:extLst>
          </p:cNvPr>
          <p:cNvGraphicFramePr>
            <a:graphicFrameLocks/>
          </p:cNvGraphicFramePr>
          <p:nvPr>
            <p:extLst>
              <p:ext uri="{D42A27DB-BD31-4B8C-83A1-F6EECF244321}">
                <p14:modId xmlns:p14="http://schemas.microsoft.com/office/powerpoint/2010/main" val="2660182932"/>
              </p:ext>
            </p:extLst>
          </p:nvPr>
        </p:nvGraphicFramePr>
        <p:xfrm>
          <a:off x="609600" y="1143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88466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C1A6540-1623-4E9C-968E-CA620FDD2528}"/>
              </a:ext>
            </a:extLst>
          </p:cNvPr>
          <p:cNvSpPr txBox="1"/>
          <p:nvPr/>
        </p:nvSpPr>
        <p:spPr>
          <a:xfrm>
            <a:off x="843280" y="479097"/>
            <a:ext cx="10505440"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0" b="1" dirty="0">
                <a:solidFill>
                  <a:prstClr val="white"/>
                </a:solidFill>
                <a:latin typeface="Futura Heavy"/>
                <a:ea typeface="Open Sans" panose="020B0606030504020204" pitchFamily="34" charset="0"/>
                <a:cs typeface="Open Sans" panose="020B0606030504020204" pitchFamily="34" charset="0"/>
              </a:rPr>
              <a:t>CLINICAL IMPACTS DUE TO COVID-19 IN FLORIDA</a:t>
            </a:r>
            <a:endParaRPr kumimoji="0" lang="en-US" sz="90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C30693E-93F3-4F63-8667-F0E36C467753}"/>
              </a:ext>
            </a:extLst>
          </p:cNvPr>
          <p:cNvSpPr/>
          <p:nvPr/>
        </p:nvSpPr>
        <p:spPr>
          <a:xfrm>
            <a:off x="0" y="5613723"/>
            <a:ext cx="12192000" cy="124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766A4F0-DE9A-4E9A-BB12-93969AE546A1}"/>
              </a:ext>
            </a:extLst>
          </p:cNvPr>
          <p:cNvPicPr>
            <a:picLocks noChangeAspect="1"/>
          </p:cNvPicPr>
          <p:nvPr/>
        </p:nvPicPr>
        <p:blipFill>
          <a:blip r:embed="rId2"/>
          <a:srcRect/>
          <a:stretch/>
        </p:blipFill>
        <p:spPr>
          <a:xfrm>
            <a:off x="9610016" y="5869197"/>
            <a:ext cx="2395563" cy="871718"/>
          </a:xfrm>
          <a:prstGeom prst="rect">
            <a:avLst/>
          </a:prstGeom>
        </p:spPr>
      </p:pic>
      <p:sp>
        <p:nvSpPr>
          <p:cNvPr id="6" name="Rectangle 5">
            <a:extLst>
              <a:ext uri="{FF2B5EF4-FFF2-40B4-BE49-F238E27FC236}">
                <a16:creationId xmlns:a16="http://schemas.microsoft.com/office/drawing/2014/main" id="{70701748-781D-4B4C-A935-E8649DEB0A3A}"/>
              </a:ext>
            </a:extLst>
          </p:cNvPr>
          <p:cNvSpPr/>
          <p:nvPr/>
        </p:nvSpPr>
        <p:spPr>
          <a:xfrm>
            <a:off x="2210830" y="4838859"/>
            <a:ext cx="7770341" cy="148281"/>
          </a:xfrm>
          <a:prstGeom prst="rect">
            <a:avLst/>
          </a:prstGeom>
          <a:solidFill>
            <a:srgbClr val="F1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098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3" name="TextBox 2">
            <a:extLst>
              <a:ext uri="{FF2B5EF4-FFF2-40B4-BE49-F238E27FC236}">
                <a16:creationId xmlns:a16="http://schemas.microsoft.com/office/drawing/2014/main" id="{93DACB00-6DD2-4B15-9E25-CE62E48B945A}"/>
              </a:ext>
            </a:extLst>
          </p:cNvPr>
          <p:cNvSpPr txBox="1"/>
          <p:nvPr/>
        </p:nvSpPr>
        <p:spPr>
          <a:xfrm>
            <a:off x="732518" y="185281"/>
            <a:ext cx="10808055" cy="75405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Futura Heavy" panose="02000503040000020004"/>
              </a:rPr>
              <a:t>STATEWIDE COVID-19 POSITIVE ICU HOSPITALIZATIONS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white"/>
                </a:solidFill>
                <a:effectLst/>
                <a:uLnTx/>
                <a:uFillTx/>
                <a:latin typeface="Futura Heavy" panose="02000503040000020004"/>
              </a:rPr>
              <a:t>April 15 vs. June 15</a:t>
            </a:r>
          </a:p>
        </p:txBody>
      </p:sp>
      <p:graphicFrame>
        <p:nvGraphicFramePr>
          <p:cNvPr id="6" name="Chart 5">
            <a:extLst>
              <a:ext uri="{FF2B5EF4-FFF2-40B4-BE49-F238E27FC236}">
                <a16:creationId xmlns:a16="http://schemas.microsoft.com/office/drawing/2014/main" id="{765DD641-83E2-4D08-82DB-BF7AE8F067CF}"/>
              </a:ext>
            </a:extLst>
          </p:cNvPr>
          <p:cNvGraphicFramePr>
            <a:graphicFrameLocks/>
          </p:cNvGraphicFramePr>
          <p:nvPr>
            <p:extLst>
              <p:ext uri="{D42A27DB-BD31-4B8C-83A1-F6EECF244321}">
                <p14:modId xmlns:p14="http://schemas.microsoft.com/office/powerpoint/2010/main" val="2087151592"/>
              </p:ext>
            </p:extLst>
          </p:nvPr>
        </p:nvGraphicFramePr>
        <p:xfrm>
          <a:off x="750134" y="1200944"/>
          <a:ext cx="10434939" cy="489096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C7FC886E-5B08-4D2E-BC06-388A2C3AB59E}"/>
              </a:ext>
            </a:extLst>
          </p:cNvPr>
          <p:cNvSpPr txBox="1"/>
          <p:nvPr/>
        </p:nvSpPr>
        <p:spPr>
          <a:xfrm>
            <a:off x="582887" y="6367332"/>
            <a:ext cx="94090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Hospitalization data as reported by facilities to AHCA Emergency Status System (</a:t>
            </a:r>
            <a:r>
              <a:rPr kumimoji="0" lang="en-US" sz="1000" b="0" i="1"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ESS</a:t>
            </a:r>
            <a:r>
              <a:rPr kumimoji="0" lang="en-US" sz="1000" b="0"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a:t>
            </a:r>
          </a:p>
        </p:txBody>
      </p:sp>
      <p:sp>
        <p:nvSpPr>
          <p:cNvPr id="8" name="Arrow: Down 7">
            <a:extLst>
              <a:ext uri="{FF2B5EF4-FFF2-40B4-BE49-F238E27FC236}">
                <a16:creationId xmlns:a16="http://schemas.microsoft.com/office/drawing/2014/main" id="{25657AF2-2B1F-49A5-8364-2A678FFA6DFD}"/>
              </a:ext>
            </a:extLst>
          </p:cNvPr>
          <p:cNvSpPr/>
          <p:nvPr/>
        </p:nvSpPr>
        <p:spPr>
          <a:xfrm>
            <a:off x="8831497" y="2161830"/>
            <a:ext cx="762296" cy="1137549"/>
          </a:xfrm>
          <a:prstGeom prst="down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27353D26-46B7-4B84-B8C6-D0BD30BC46FD}"/>
              </a:ext>
            </a:extLst>
          </p:cNvPr>
          <p:cNvSpPr txBox="1"/>
          <p:nvPr/>
        </p:nvSpPr>
        <p:spPr>
          <a:xfrm rot="10800000" flipV="1">
            <a:off x="9697754" y="2123358"/>
            <a:ext cx="2058816" cy="109260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500" b="1" i="0" u="none" strike="noStrike" kern="1200" cap="all" spc="0" normalizeH="0" baseline="0" noProof="0" dirty="0">
                <a:ln>
                  <a:noFill/>
                </a:ln>
                <a:solidFill>
                  <a:srgbClr val="ED7D31"/>
                </a:solidFill>
                <a:effectLst/>
                <a:uLnTx/>
                <a:uFillTx/>
                <a:latin typeface="Futura Heavy" panose="02000503040000020004" pitchFamily="2" charset="77"/>
                <a:ea typeface="+mn-ea"/>
                <a:cs typeface="Calibri" panose="020F0502020204030204" pitchFamily="34" charset="0"/>
              </a:rPr>
              <a:t>43%</a:t>
            </a:r>
          </a:p>
        </p:txBody>
      </p:sp>
    </p:spTree>
    <p:extLst>
      <p:ext uri="{BB962C8B-B14F-4D97-AF65-F5344CB8AC3E}">
        <p14:creationId xmlns:p14="http://schemas.microsoft.com/office/powerpoint/2010/main" val="2397129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A3C5577C-C88A-452F-AD91-87D8D95D37A2}"/>
              </a:ext>
            </a:extLst>
          </p:cNvPr>
          <p:cNvGraphicFramePr>
            <a:graphicFrameLocks/>
          </p:cNvGraphicFramePr>
          <p:nvPr>
            <p:extLst>
              <p:ext uri="{D42A27DB-BD31-4B8C-83A1-F6EECF244321}">
                <p14:modId xmlns:p14="http://schemas.microsoft.com/office/powerpoint/2010/main" val="2799519262"/>
              </p:ext>
            </p:extLst>
          </p:nvPr>
        </p:nvGraphicFramePr>
        <p:xfrm>
          <a:off x="699123" y="1218464"/>
          <a:ext cx="10808055" cy="487345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3"/>
          <a:stretch>
            <a:fillRect/>
          </a:stretch>
        </p:blipFill>
        <p:spPr>
          <a:xfrm>
            <a:off x="10295488" y="6091913"/>
            <a:ext cx="1744111" cy="634663"/>
          </a:xfrm>
          <a:prstGeom prst="rect">
            <a:avLst/>
          </a:prstGeom>
        </p:spPr>
      </p:pic>
      <p:sp>
        <p:nvSpPr>
          <p:cNvPr id="3" name="TextBox 2">
            <a:extLst>
              <a:ext uri="{FF2B5EF4-FFF2-40B4-BE49-F238E27FC236}">
                <a16:creationId xmlns:a16="http://schemas.microsoft.com/office/drawing/2014/main" id="{93DACB00-6DD2-4B15-9E25-CE62E48B945A}"/>
              </a:ext>
            </a:extLst>
          </p:cNvPr>
          <p:cNvSpPr txBox="1"/>
          <p:nvPr/>
        </p:nvSpPr>
        <p:spPr>
          <a:xfrm>
            <a:off x="732518" y="185281"/>
            <a:ext cx="10808055" cy="754053"/>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Futura Heavy" panose="02000503040000020004"/>
              </a:rPr>
              <a:t>STATEWIDE COVID-19 POSITIVE ON VENTILATORS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white"/>
                </a:solidFill>
                <a:effectLst/>
                <a:uLnTx/>
                <a:uFillTx/>
                <a:latin typeface="Futura Heavy" panose="02000503040000020004"/>
              </a:rPr>
              <a:t>April 15 vs. June 15</a:t>
            </a:r>
          </a:p>
        </p:txBody>
      </p:sp>
      <p:sp>
        <p:nvSpPr>
          <p:cNvPr id="9" name="TextBox 8">
            <a:extLst>
              <a:ext uri="{FF2B5EF4-FFF2-40B4-BE49-F238E27FC236}">
                <a16:creationId xmlns:a16="http://schemas.microsoft.com/office/drawing/2014/main" id="{69E9F265-B7F8-4176-B66D-2CD6CFD0F69E}"/>
              </a:ext>
            </a:extLst>
          </p:cNvPr>
          <p:cNvSpPr txBox="1"/>
          <p:nvPr/>
        </p:nvSpPr>
        <p:spPr>
          <a:xfrm>
            <a:off x="582887" y="6269007"/>
            <a:ext cx="984127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Ventilator data as reported by facilities to AHCA Emergency Status System (</a:t>
            </a:r>
            <a:r>
              <a:rPr kumimoji="0" lang="en-US" sz="1000" b="0" i="1" u="none" strike="noStrike" kern="1200" cap="none" spc="0" normalizeH="0" baseline="0" noProof="0" dirty="0" err="1">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ESS</a:t>
            </a:r>
            <a:r>
              <a:rPr kumimoji="0" lang="en-US" sz="1000" b="0" i="1" u="none" strike="noStrike" kern="1200" cap="none" spc="0" normalizeH="0" baseline="0" noProof="0" dirty="0">
                <a:ln>
                  <a:noFill/>
                </a:ln>
                <a:solidFill>
                  <a:schemeClr val="bg1"/>
                </a:solidFill>
                <a:effectLst/>
                <a:uLnTx/>
                <a:uFillTx/>
                <a:latin typeface="Verdana" panose="020B0604030504040204" pitchFamily="34" charset="0"/>
                <a:ea typeface="Verdana" panose="020B0604030504040204" pitchFamily="34" charset="0"/>
                <a:cs typeface="Microsoft Sans Serif" panose="020B0604020202020204" pitchFamily="34" charset="0"/>
              </a:rPr>
              <a:t>).</a:t>
            </a:r>
          </a:p>
        </p:txBody>
      </p:sp>
      <p:sp>
        <p:nvSpPr>
          <p:cNvPr id="10" name="Arrow: Down 9">
            <a:extLst>
              <a:ext uri="{FF2B5EF4-FFF2-40B4-BE49-F238E27FC236}">
                <a16:creationId xmlns:a16="http://schemas.microsoft.com/office/drawing/2014/main" id="{D7BC6CA5-FA50-4533-BC45-E269BC48DA43}"/>
              </a:ext>
            </a:extLst>
          </p:cNvPr>
          <p:cNvSpPr/>
          <p:nvPr/>
        </p:nvSpPr>
        <p:spPr>
          <a:xfrm>
            <a:off x="8831497" y="2161830"/>
            <a:ext cx="762296" cy="1137549"/>
          </a:xfrm>
          <a:prstGeom prst="downArrow">
            <a:avLst/>
          </a:prstGeom>
          <a:solidFill>
            <a:schemeClr val="accent2"/>
          </a:solidFill>
          <a:ln>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D7D31"/>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8AC4DC98-B877-4091-B8AF-6EDC6400A4FD}"/>
              </a:ext>
            </a:extLst>
          </p:cNvPr>
          <p:cNvSpPr txBox="1"/>
          <p:nvPr/>
        </p:nvSpPr>
        <p:spPr>
          <a:xfrm rot="10800000" flipV="1">
            <a:off x="9697754" y="2123358"/>
            <a:ext cx="2058816" cy="1092607"/>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500" b="1" cap="all" dirty="0">
                <a:solidFill>
                  <a:srgbClr val="ED7D31"/>
                </a:solidFill>
                <a:latin typeface="Futura Heavy" panose="02000503040000020004" pitchFamily="2" charset="77"/>
                <a:cs typeface="Calibri" panose="020F0502020204030204" pitchFamily="34" charset="0"/>
              </a:rPr>
              <a:t>56</a:t>
            </a:r>
            <a:r>
              <a:rPr kumimoji="0" lang="en-US" sz="6500" b="1" i="0" u="none" strike="noStrike" kern="1200" cap="all" spc="0" normalizeH="0" baseline="0" noProof="0" dirty="0">
                <a:ln>
                  <a:noFill/>
                </a:ln>
                <a:solidFill>
                  <a:srgbClr val="ED7D31"/>
                </a:solidFill>
                <a:effectLst/>
                <a:uLnTx/>
                <a:uFillTx/>
                <a:latin typeface="Futura Heavy" panose="02000503040000020004" pitchFamily="2" charset="77"/>
                <a:ea typeface="+mn-ea"/>
                <a:cs typeface="Calibri" panose="020F0502020204030204" pitchFamily="34" charset="0"/>
              </a:rPr>
              <a:t>%</a:t>
            </a:r>
          </a:p>
        </p:txBody>
      </p:sp>
    </p:spTree>
    <p:extLst>
      <p:ext uri="{BB962C8B-B14F-4D97-AF65-F5344CB8AC3E}">
        <p14:creationId xmlns:p14="http://schemas.microsoft.com/office/powerpoint/2010/main" val="459935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graphicFrame>
        <p:nvGraphicFramePr>
          <p:cNvPr id="6" name="Chart 5">
            <a:extLst>
              <a:ext uri="{FF2B5EF4-FFF2-40B4-BE49-F238E27FC236}">
                <a16:creationId xmlns:a16="http://schemas.microsoft.com/office/drawing/2014/main" id="{0BF7DA58-76D3-4BED-AAC8-85C5385F0E17}"/>
              </a:ext>
            </a:extLst>
          </p:cNvPr>
          <p:cNvGraphicFramePr>
            <a:graphicFrameLocks/>
          </p:cNvGraphicFramePr>
          <p:nvPr/>
        </p:nvGraphicFramePr>
        <p:xfrm>
          <a:off x="196645" y="1258534"/>
          <a:ext cx="11842954" cy="4444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66D33EC4-C66D-4536-8008-E22DBE08B34C}"/>
              </a:ext>
            </a:extLst>
          </p:cNvPr>
          <p:cNvGraphicFramePr>
            <a:graphicFrameLocks/>
          </p:cNvGraphicFramePr>
          <p:nvPr>
            <p:extLst>
              <p:ext uri="{D42A27DB-BD31-4B8C-83A1-F6EECF244321}">
                <p14:modId xmlns:p14="http://schemas.microsoft.com/office/powerpoint/2010/main" val="3673979525"/>
              </p:ext>
            </p:extLst>
          </p:nvPr>
        </p:nvGraphicFramePr>
        <p:xfrm>
          <a:off x="609600" y="249382"/>
          <a:ext cx="11231418" cy="5578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624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907270" y="241801"/>
            <a:ext cx="10505440"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FLORIDA COVID-19 FATALITIES </a:t>
            </a:r>
            <a:r>
              <a:rPr kumimoji="0" lang="en-US" sz="2500" b="1" i="0" u="none" strike="noStrike" kern="1200" cap="none" spc="0" normalizeH="0" baseline="0" noProof="0" dirty="0">
                <a:ln>
                  <a:noFill/>
                </a:ln>
                <a:solidFill>
                  <a:srgbClr val="2B95B6"/>
                </a:solidFill>
                <a:effectLst/>
                <a:uLnTx/>
                <a:uFillTx/>
                <a:latin typeface="Futura Heavy"/>
              </a:rPr>
              <a:t> </a:t>
            </a:r>
            <a:endPar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1"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ASSOCIATED WITH LONG-TERM CARE FACILITIES</a:t>
            </a:r>
          </a:p>
        </p:txBody>
      </p:sp>
      <p:graphicFrame>
        <p:nvGraphicFramePr>
          <p:cNvPr id="6" name="Chart 5">
            <a:extLst>
              <a:ext uri="{FF2B5EF4-FFF2-40B4-BE49-F238E27FC236}">
                <a16:creationId xmlns:a16="http://schemas.microsoft.com/office/drawing/2014/main" id="{BE7A9704-C54A-4322-AFEF-18F86F310565}"/>
              </a:ext>
            </a:extLst>
          </p:cNvPr>
          <p:cNvGraphicFramePr>
            <a:graphicFrameLocks/>
          </p:cNvGraphicFramePr>
          <p:nvPr>
            <p:extLst>
              <p:ext uri="{D42A27DB-BD31-4B8C-83A1-F6EECF244321}">
                <p14:modId xmlns:p14="http://schemas.microsoft.com/office/powerpoint/2010/main" val="2000061413"/>
              </p:ext>
            </p:extLst>
          </p:nvPr>
        </p:nvGraphicFramePr>
        <p:xfrm>
          <a:off x="463261" y="1158239"/>
          <a:ext cx="11393459" cy="5362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842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7540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FLORIDA COVID-19 FATALITIES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white"/>
                </a:solidFill>
                <a:effectLst/>
                <a:uLnTx/>
                <a:uFillTx/>
                <a:latin typeface="Century Gothic" panose="020B0502020202020204" pitchFamily="34" charset="0"/>
                <a:ea typeface="Open Sans" panose="020B0606030504020204" pitchFamily="34" charset="0"/>
                <a:cs typeface="Open Sans" panose="020B0606030504020204" pitchFamily="34" charset="0"/>
              </a:rPr>
              <a:t>NON-LONG-TERM CARE FACILITIES</a:t>
            </a:r>
          </a:p>
        </p:txBody>
      </p:sp>
      <p:graphicFrame>
        <p:nvGraphicFramePr>
          <p:cNvPr id="6" name="Chart 5">
            <a:extLst>
              <a:ext uri="{FF2B5EF4-FFF2-40B4-BE49-F238E27FC236}">
                <a16:creationId xmlns:a16="http://schemas.microsoft.com/office/drawing/2014/main" id="{F84A044C-C828-4D6D-B99D-B70236BDB95D}"/>
              </a:ext>
            </a:extLst>
          </p:cNvPr>
          <p:cNvGraphicFramePr>
            <a:graphicFrameLocks/>
          </p:cNvGraphicFramePr>
          <p:nvPr>
            <p:extLst>
              <p:ext uri="{D42A27DB-BD31-4B8C-83A1-F6EECF244321}">
                <p14:modId xmlns:p14="http://schemas.microsoft.com/office/powerpoint/2010/main" val="4259158313"/>
              </p:ext>
            </p:extLst>
          </p:nvPr>
        </p:nvGraphicFramePr>
        <p:xfrm>
          <a:off x="187036" y="1143000"/>
          <a:ext cx="11817927"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5386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FF0BF40-F499-9049-9FC7-D13A26B772C6}"/>
              </a:ext>
            </a:extLst>
          </p:cNvPr>
          <p:cNvSpPr/>
          <p:nvPr/>
        </p:nvSpPr>
        <p:spPr>
          <a:xfrm>
            <a:off x="0" y="5613723"/>
            <a:ext cx="12192000" cy="1244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F8D3F66-7604-1248-B944-021E36005A99}"/>
              </a:ext>
            </a:extLst>
          </p:cNvPr>
          <p:cNvPicPr>
            <a:picLocks noChangeAspect="1"/>
          </p:cNvPicPr>
          <p:nvPr/>
        </p:nvPicPr>
        <p:blipFill>
          <a:blip r:embed="rId2"/>
          <a:srcRect/>
          <a:stretch/>
        </p:blipFill>
        <p:spPr>
          <a:xfrm>
            <a:off x="9610016" y="5869197"/>
            <a:ext cx="2395563" cy="871718"/>
          </a:xfrm>
          <a:prstGeom prst="rect">
            <a:avLst/>
          </a:prstGeom>
        </p:spPr>
      </p:pic>
      <p:sp>
        <p:nvSpPr>
          <p:cNvPr id="7" name="TextBox 6">
            <a:extLst>
              <a:ext uri="{FF2B5EF4-FFF2-40B4-BE49-F238E27FC236}">
                <a16:creationId xmlns:a16="http://schemas.microsoft.com/office/drawing/2014/main" id="{AFE52AC1-744A-4023-90A1-40B2EC70CB4A}"/>
              </a:ext>
            </a:extLst>
          </p:cNvPr>
          <p:cNvSpPr txBox="1"/>
          <p:nvPr/>
        </p:nvSpPr>
        <p:spPr>
          <a:xfrm>
            <a:off x="683742" y="498430"/>
            <a:ext cx="10824517" cy="42473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0" b="1" dirty="0">
                <a:solidFill>
                  <a:prstClr val="white"/>
                </a:solidFill>
                <a:latin typeface="Futura Heavy" panose="02000503040000020004" pitchFamily="2" charset="77"/>
                <a:cs typeface="Calibri" panose="020F0502020204030204" pitchFamily="34" charset="0"/>
              </a:rPr>
              <a:t>WHO IS CONTRACTING COVID-19?</a:t>
            </a:r>
            <a:endParaRPr kumimoji="0" lang="en-US" sz="9000" b="1" i="0" u="none" strike="noStrike" kern="1200" cap="none" spc="0" normalizeH="0" baseline="0" noProof="0" dirty="0">
              <a:ln>
                <a:noFill/>
              </a:ln>
              <a:solidFill>
                <a:prstClr val="white"/>
              </a:solidFill>
              <a:effectLst/>
              <a:uLnTx/>
              <a:uFillTx/>
              <a:latin typeface="Futura Heavy" panose="02000503040000020004" pitchFamily="2" charset="77"/>
              <a:ea typeface="+mn-ea"/>
              <a:cs typeface="Calibri" panose="020F0502020204030204" pitchFamily="34" charset="0"/>
            </a:endParaRPr>
          </a:p>
        </p:txBody>
      </p:sp>
      <p:sp>
        <p:nvSpPr>
          <p:cNvPr id="8" name="Rectangle 7">
            <a:extLst>
              <a:ext uri="{FF2B5EF4-FFF2-40B4-BE49-F238E27FC236}">
                <a16:creationId xmlns:a16="http://schemas.microsoft.com/office/drawing/2014/main" id="{9C93BA84-DCAF-4326-A178-2E7CE63AEC97}"/>
              </a:ext>
            </a:extLst>
          </p:cNvPr>
          <p:cNvSpPr/>
          <p:nvPr/>
        </p:nvSpPr>
        <p:spPr>
          <a:xfrm>
            <a:off x="2210830" y="4718783"/>
            <a:ext cx="7770341" cy="148281"/>
          </a:xfrm>
          <a:prstGeom prst="rect">
            <a:avLst/>
          </a:prstGeom>
          <a:solidFill>
            <a:srgbClr val="F1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01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B10DBF-07D3-6E42-AFB8-73140A6433C2}"/>
              </a:ext>
            </a:extLst>
          </p:cNvPr>
          <p:cNvPicPr>
            <a:picLocks noChangeAspect="1"/>
          </p:cNvPicPr>
          <p:nvPr/>
        </p:nvPicPr>
        <p:blipFill>
          <a:blip r:embed="rId2"/>
          <a:srcRect/>
          <a:stretch/>
        </p:blipFill>
        <p:spPr>
          <a:xfrm>
            <a:off x="529374" y="161269"/>
            <a:ext cx="10983608" cy="6002259"/>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B254F8AF-4ED3-8B4F-A31A-0313DBB254FB}"/>
              </a:ext>
            </a:extLst>
          </p:cNvPr>
          <p:cNvGrpSpPr/>
          <p:nvPr/>
        </p:nvGrpSpPr>
        <p:grpSpPr>
          <a:xfrm>
            <a:off x="3862773" y="918717"/>
            <a:ext cx="5967027" cy="108803"/>
            <a:chOff x="2493818" y="1270660"/>
            <a:chExt cx="8276117" cy="95003"/>
          </a:xfrm>
        </p:grpSpPr>
        <p:cxnSp>
          <p:nvCxnSpPr>
            <p:cNvPr id="3" name="Straight Connector 2">
              <a:extLst>
                <a:ext uri="{FF2B5EF4-FFF2-40B4-BE49-F238E27FC236}">
                  <a16:creationId xmlns:a16="http://schemas.microsoft.com/office/drawing/2014/main" id="{7F23A391-DF1F-D041-9843-239374A38581}"/>
                </a:ext>
              </a:extLst>
            </p:cNvPr>
            <p:cNvCxnSpPr>
              <a:cxnSpLocks/>
            </p:cNvCxnSpPr>
            <p:nvPr/>
          </p:nvCxnSpPr>
          <p:spPr>
            <a:xfrm>
              <a:off x="2493818" y="1270660"/>
              <a:ext cx="8276117"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930765-9592-E042-99D9-B4BAA371EB1A}"/>
                </a:ext>
              </a:extLst>
            </p:cNvPr>
            <p:cNvCxnSpPr>
              <a:cxnSpLocks/>
            </p:cNvCxnSpPr>
            <p:nvPr/>
          </p:nvCxnSpPr>
          <p:spPr>
            <a:xfrm>
              <a:off x="2493818" y="1365663"/>
              <a:ext cx="827611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E3B2B9D2-CF70-774D-9E4A-F038028053A6}"/>
              </a:ext>
            </a:extLst>
          </p:cNvPr>
          <p:cNvSpPr txBox="1"/>
          <p:nvPr/>
        </p:nvSpPr>
        <p:spPr>
          <a:xfrm>
            <a:off x="9906843" y="835991"/>
            <a:ext cx="1534886" cy="251817"/>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APRIL 29, 2020</a:t>
            </a:r>
          </a:p>
        </p:txBody>
      </p:sp>
      <p:sp>
        <p:nvSpPr>
          <p:cNvPr id="14" name="TextBox 13">
            <a:extLst>
              <a:ext uri="{FF2B5EF4-FFF2-40B4-BE49-F238E27FC236}">
                <a16:creationId xmlns:a16="http://schemas.microsoft.com/office/drawing/2014/main" id="{BB8B83EF-A15A-7543-B04E-68E40770FCF3}"/>
              </a:ext>
            </a:extLst>
          </p:cNvPr>
          <p:cNvSpPr txBox="1"/>
          <p:nvPr/>
        </p:nvSpPr>
        <p:spPr>
          <a:xfrm>
            <a:off x="1305189" y="3750307"/>
            <a:ext cx="9690265" cy="1384995"/>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“We are trying to build a foundation for the future of the State of Florida,” DeSantis said. “I’m confident this will be a good roadmap.”</a:t>
            </a:r>
          </a:p>
        </p:txBody>
      </p:sp>
      <p:sp>
        <p:nvSpPr>
          <p:cNvPr id="2" name="TextBox 1">
            <a:extLst>
              <a:ext uri="{FF2B5EF4-FFF2-40B4-BE49-F238E27FC236}">
                <a16:creationId xmlns:a16="http://schemas.microsoft.com/office/drawing/2014/main" id="{9E5034F1-AAA0-2B47-A4D4-E7C297CC3F13}"/>
              </a:ext>
            </a:extLst>
          </p:cNvPr>
          <p:cNvSpPr txBox="1"/>
          <p:nvPr/>
        </p:nvSpPr>
        <p:spPr>
          <a:xfrm>
            <a:off x="1305189" y="1451590"/>
            <a:ext cx="9431977" cy="22467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DeSantis said Wednesday that Floridians should not be alarmed when they see a rise in COVID-19 cases in the next few months. He said cases will rise as testing rises, and he predicted the state could see more than 2,000 positive cases per day in the future, a figure the state has not yet seen.</a:t>
            </a:r>
          </a:p>
        </p:txBody>
      </p:sp>
      <p:pic>
        <p:nvPicPr>
          <p:cNvPr id="16" name="Picture 15">
            <a:extLst>
              <a:ext uri="{FF2B5EF4-FFF2-40B4-BE49-F238E27FC236}">
                <a16:creationId xmlns:a16="http://schemas.microsoft.com/office/drawing/2014/main" id="{BCAC18D0-884D-144B-9D64-66FCD35FA687}"/>
              </a:ext>
            </a:extLst>
          </p:cNvPr>
          <p:cNvPicPr>
            <a:picLocks noChangeAspect="1"/>
          </p:cNvPicPr>
          <p:nvPr/>
        </p:nvPicPr>
        <p:blipFill>
          <a:blip r:embed="rId3"/>
          <a:stretch>
            <a:fillRect/>
          </a:stretch>
        </p:blipFill>
        <p:spPr>
          <a:xfrm>
            <a:off x="9734798" y="5970290"/>
            <a:ext cx="2209800" cy="804122"/>
          </a:xfrm>
          <a:prstGeom prst="rect">
            <a:avLst/>
          </a:prstGeom>
        </p:spPr>
      </p:pic>
      <p:pic>
        <p:nvPicPr>
          <p:cNvPr id="2050" name="Picture 2" descr="logo-tampa-bay-times - Civitas Learning">
            <a:extLst>
              <a:ext uri="{FF2B5EF4-FFF2-40B4-BE49-F238E27FC236}">
                <a16:creationId xmlns:a16="http://schemas.microsoft.com/office/drawing/2014/main" id="{E02B6900-D35B-44A5-8E96-181ECAC36F3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4240" b="17828"/>
          <a:stretch/>
        </p:blipFill>
        <p:spPr bwMode="auto">
          <a:xfrm>
            <a:off x="782971" y="698626"/>
            <a:ext cx="3079802" cy="5265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5E470DCB-721B-4264-A13A-DE3BD687BCAF}"/>
              </a:ext>
            </a:extLst>
          </p:cNvPr>
          <p:cNvPicPr>
            <a:picLocks noChangeAspect="1"/>
          </p:cNvPicPr>
          <p:nvPr/>
        </p:nvPicPr>
        <p:blipFill>
          <a:blip r:embed="rId5">
            <a:duotone>
              <a:schemeClr val="accent1">
                <a:shade val="45000"/>
                <a:satMod val="135000"/>
              </a:schemeClr>
              <a:prstClr val="white"/>
            </a:duotone>
          </a:blip>
          <a:stretch>
            <a:fillRect/>
          </a:stretch>
        </p:blipFill>
        <p:spPr>
          <a:xfrm>
            <a:off x="4729017" y="2672421"/>
            <a:ext cx="4692964" cy="224426"/>
          </a:xfrm>
          <a:prstGeom prst="rect">
            <a:avLst/>
          </a:prstGeom>
        </p:spPr>
      </p:pic>
    </p:spTree>
    <p:extLst>
      <p:ext uri="{BB962C8B-B14F-4D97-AF65-F5344CB8AC3E}">
        <p14:creationId xmlns:p14="http://schemas.microsoft.com/office/powerpoint/2010/main" val="165823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MEDIAN AGE OF COVID-19 POSITIVE INDIVIDUALS IN FLORIDA</a:t>
            </a:r>
          </a:p>
        </p:txBody>
      </p:sp>
      <p:graphicFrame>
        <p:nvGraphicFramePr>
          <p:cNvPr id="8" name="Chart 7">
            <a:extLst>
              <a:ext uri="{FF2B5EF4-FFF2-40B4-BE49-F238E27FC236}">
                <a16:creationId xmlns:a16="http://schemas.microsoft.com/office/drawing/2014/main" id="{FF5CD980-5344-4970-B585-B41C0F0D73B2}"/>
              </a:ext>
            </a:extLst>
          </p:cNvPr>
          <p:cNvGraphicFramePr>
            <a:graphicFrameLocks/>
          </p:cNvGraphicFramePr>
          <p:nvPr>
            <p:extLst>
              <p:ext uri="{D42A27DB-BD31-4B8C-83A1-F6EECF244321}">
                <p14:modId xmlns:p14="http://schemas.microsoft.com/office/powerpoint/2010/main" val="3287382067"/>
              </p:ext>
            </p:extLst>
          </p:nvPr>
        </p:nvGraphicFramePr>
        <p:xfrm>
          <a:off x="585107" y="1143000"/>
          <a:ext cx="11021786"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537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9" name="TextBox 8">
            <a:extLst>
              <a:ext uri="{FF2B5EF4-FFF2-40B4-BE49-F238E27FC236}">
                <a16:creationId xmlns:a16="http://schemas.microsoft.com/office/drawing/2014/main" id="{31082561-E124-4FA4-8D49-461C5296BAF9}"/>
              </a:ext>
            </a:extLst>
          </p:cNvPr>
          <p:cNvSpPr txBox="1"/>
          <p:nvPr/>
        </p:nvSpPr>
        <p:spPr>
          <a:xfrm>
            <a:off x="683741" y="654247"/>
            <a:ext cx="10824517"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Understanding Which </a:t>
            </a:r>
            <a:r>
              <a:rPr lang="en-US" sz="8500" b="1" dirty="0">
                <a:solidFill>
                  <a:prstClr val="white"/>
                </a:solidFill>
                <a:latin typeface="Futura Heavy" panose="02000503040000020004"/>
              </a:rPr>
              <a:t>G</a:t>
            </a:r>
            <a:r>
              <a:rPr kumimoji="0" lang="en-US" sz="8500" b="1" i="0" u="none" strike="noStrike" kern="1200" cap="none" spc="0" normalizeH="0" baseline="0" noProof="0" dirty="0" err="1">
                <a:ln>
                  <a:noFill/>
                </a:ln>
                <a:solidFill>
                  <a:prstClr val="white"/>
                </a:solidFill>
                <a:effectLst/>
                <a:uLnTx/>
                <a:uFillTx/>
                <a:latin typeface="Futura Heavy" panose="02000503040000020004"/>
                <a:ea typeface="+mn-ea"/>
                <a:cs typeface="+mn-cs"/>
              </a:rPr>
              <a:t>roups</a:t>
            </a: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 </a:t>
            </a:r>
            <a:r>
              <a:rPr lang="en-US" sz="8500" b="1" dirty="0">
                <a:solidFill>
                  <a:prstClr val="white"/>
                </a:solidFill>
                <a:latin typeface="Futura Heavy" panose="02000503040000020004"/>
              </a:rPr>
              <a:t>A</a:t>
            </a: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re </a:t>
            </a:r>
            <a:r>
              <a:rPr lang="en-US" sz="8500" b="1" dirty="0">
                <a:solidFill>
                  <a:prstClr val="white"/>
                </a:solidFill>
                <a:latin typeface="Futura Heavy" panose="02000503040000020004"/>
              </a:rPr>
              <a:t>M</a:t>
            </a:r>
            <a:r>
              <a:rPr kumimoji="0" lang="en-US" sz="8500" b="1" i="0" u="none" strike="noStrike" kern="1200" cap="none" spc="0" normalizeH="0" baseline="0" noProof="0" dirty="0" err="1">
                <a:ln>
                  <a:noFill/>
                </a:ln>
                <a:solidFill>
                  <a:prstClr val="white"/>
                </a:solidFill>
                <a:effectLst/>
                <a:uLnTx/>
                <a:uFillTx/>
                <a:latin typeface="Futura Heavy" panose="02000503040000020004"/>
                <a:ea typeface="+mn-ea"/>
                <a:cs typeface="+mn-cs"/>
              </a:rPr>
              <a:t>ost</a:t>
            </a: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 at Risk </a:t>
            </a:r>
            <a:r>
              <a:rPr lang="en-US" sz="8500" b="1" dirty="0">
                <a:solidFill>
                  <a:prstClr val="white"/>
                </a:solidFill>
                <a:latin typeface="Futura Heavy" panose="02000503040000020004"/>
              </a:rPr>
              <a:t>for</a:t>
            </a: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 COVID-19 Fatalities</a:t>
            </a:r>
            <a:endParaRPr kumimoji="0" lang="en-US" sz="8500" b="1" i="0" u="sng" strike="noStrike" kern="1200" cap="none" spc="0" normalizeH="0" baseline="0" noProof="0" dirty="0">
              <a:ln>
                <a:noFill/>
              </a:ln>
              <a:solidFill>
                <a:srgbClr val="2B95B6"/>
              </a:solidFill>
              <a:effectLst/>
              <a:uLnTx/>
              <a:uFillTx/>
              <a:latin typeface="Futura Heavy" panose="02000503040000020004"/>
              <a:ea typeface="+mn-ea"/>
              <a:cs typeface="+mn-cs"/>
            </a:endParaRPr>
          </a:p>
        </p:txBody>
      </p:sp>
    </p:spTree>
    <p:extLst>
      <p:ext uri="{BB962C8B-B14F-4D97-AF65-F5344CB8AC3E}">
        <p14:creationId xmlns:p14="http://schemas.microsoft.com/office/powerpoint/2010/main" val="32226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6" name="TextBox 5">
            <a:extLst>
              <a:ext uri="{FF2B5EF4-FFF2-40B4-BE49-F238E27FC236}">
                <a16:creationId xmlns:a16="http://schemas.microsoft.com/office/drawing/2014/main" id="{C840C9F7-1267-437D-A2E5-7D6746F85273}"/>
              </a:ext>
            </a:extLst>
          </p:cNvPr>
          <p:cNvSpPr txBox="1"/>
          <p:nvPr/>
        </p:nvSpPr>
        <p:spPr>
          <a:xfrm>
            <a:off x="471054" y="894439"/>
            <a:ext cx="11249891" cy="46320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0" b="1" dirty="0">
                <a:solidFill>
                  <a:prstClr val="white"/>
                </a:solidFill>
                <a:latin typeface="Futura Heavy" panose="02000503040000020004"/>
              </a:rPr>
              <a:t>FL </a:t>
            </a:r>
            <a:r>
              <a:rPr kumimoji="0" lang="en-US" sz="9000" b="1" i="0" u="none" strike="noStrike" kern="1200" cap="none" spc="0" normalizeH="0" baseline="0" noProof="0" dirty="0">
                <a:ln>
                  <a:noFill/>
                </a:ln>
                <a:solidFill>
                  <a:prstClr val="white"/>
                </a:solidFill>
                <a:effectLst/>
                <a:uLnTx/>
                <a:uFillTx/>
                <a:latin typeface="Futura Heavy" panose="02000503040000020004"/>
                <a:ea typeface="+mn-ea"/>
                <a:cs typeface="+mn-cs"/>
              </a:rPr>
              <a:t>COVID-19 Related Fatalities Ages 0-18: </a:t>
            </a:r>
            <a:r>
              <a:rPr kumimoji="0" lang="en-US" sz="10500" b="1" i="0" u="sng" strike="noStrike" kern="1200" cap="none" spc="0" normalizeH="0" baseline="0" noProof="0" dirty="0">
                <a:ln>
                  <a:noFill/>
                </a:ln>
                <a:solidFill>
                  <a:srgbClr val="92D050"/>
                </a:solidFill>
                <a:effectLst/>
                <a:uLnTx/>
                <a:uFillTx/>
                <a:latin typeface="Futura Heavy" panose="02000503040000020004"/>
                <a:ea typeface="+mn-ea"/>
                <a:cs typeface="+mn-cs"/>
              </a:rPr>
              <a:t>ZERO</a:t>
            </a:r>
            <a:endParaRPr kumimoji="0" lang="en-US" sz="10500" b="1" i="0" u="none" strike="noStrike" kern="1200" cap="none" spc="0" normalizeH="0" baseline="0" noProof="0" dirty="0">
              <a:ln>
                <a:noFill/>
              </a:ln>
              <a:solidFill>
                <a:prstClr val="white"/>
              </a:solidFill>
              <a:effectLst/>
              <a:uLnTx/>
              <a:uFillTx/>
              <a:latin typeface="Futura Heavy" panose="02000503040000020004"/>
              <a:ea typeface="+mn-ea"/>
              <a:cs typeface="+mn-cs"/>
            </a:endParaRPr>
          </a:p>
        </p:txBody>
      </p:sp>
    </p:spTree>
    <p:extLst>
      <p:ext uri="{BB962C8B-B14F-4D97-AF65-F5344CB8AC3E}">
        <p14:creationId xmlns:p14="http://schemas.microsoft.com/office/powerpoint/2010/main" val="2639821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90C74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892D80-D332-4590-B177-940A608C0EB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9" name="TextBox 8">
            <a:extLst>
              <a:ext uri="{FF2B5EF4-FFF2-40B4-BE49-F238E27FC236}">
                <a16:creationId xmlns:a16="http://schemas.microsoft.com/office/drawing/2014/main" id="{31082561-E124-4FA4-8D49-461C5296BAF9}"/>
              </a:ext>
            </a:extLst>
          </p:cNvPr>
          <p:cNvSpPr txBox="1"/>
          <p:nvPr/>
        </p:nvSpPr>
        <p:spPr>
          <a:xfrm>
            <a:off x="683741" y="920621"/>
            <a:ext cx="10824517" cy="50167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sng" strike="noStrike" kern="1200" cap="none" spc="0" normalizeH="0" baseline="0" noProof="0" dirty="0">
                <a:ln>
                  <a:noFill/>
                </a:ln>
                <a:solidFill>
                  <a:srgbClr val="2B95B6"/>
                </a:solidFill>
                <a:effectLst/>
                <a:uLnTx/>
                <a:uFillTx/>
                <a:latin typeface="Futura Heavy" panose="02000503040000020004"/>
                <a:ea typeface="+mn-ea"/>
                <a:cs typeface="+mn-cs"/>
              </a:rPr>
              <a:t>86%</a:t>
            </a:r>
            <a:r>
              <a:rPr kumimoji="0" lang="en-US" sz="8000" b="1" i="0" u="none" strike="noStrike" kern="1200" cap="none" spc="0" normalizeH="0" baseline="0" noProof="0" dirty="0">
                <a:ln>
                  <a:noFill/>
                </a:ln>
                <a:solidFill>
                  <a:prstClr val="white"/>
                </a:solidFill>
                <a:effectLst/>
                <a:uLnTx/>
                <a:uFillTx/>
                <a:latin typeface="Futura Heavy" panose="02000503040000020004"/>
                <a:ea typeface="+mn-ea"/>
                <a:cs typeface="+mn-cs"/>
              </a:rPr>
              <a:t> of All FL COVID-19 Related Fatalities Have Occurred in Age Group 65+</a:t>
            </a:r>
          </a:p>
        </p:txBody>
      </p:sp>
    </p:spTree>
    <p:extLst>
      <p:ext uri="{BB962C8B-B14F-4D97-AF65-F5344CB8AC3E}">
        <p14:creationId xmlns:p14="http://schemas.microsoft.com/office/powerpoint/2010/main" val="2235673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6" name="TextBox 5">
            <a:extLst>
              <a:ext uri="{FF2B5EF4-FFF2-40B4-BE49-F238E27FC236}">
                <a16:creationId xmlns:a16="http://schemas.microsoft.com/office/drawing/2014/main" id="{E0552DAD-9222-4AC8-87E8-03E0D813EC84}"/>
              </a:ext>
            </a:extLst>
          </p:cNvPr>
          <p:cNvSpPr txBox="1"/>
          <p:nvPr/>
        </p:nvSpPr>
        <p:spPr>
          <a:xfrm>
            <a:off x="683742" y="507423"/>
            <a:ext cx="10824517" cy="53245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More FL COVID-19 Related Fatalities Over Age </a:t>
            </a:r>
            <a:r>
              <a:rPr kumimoji="0" lang="en-US" sz="8500" b="1" i="0" u="sng" strike="noStrike" kern="1200" cap="none" spc="0" normalizeH="0" baseline="0" noProof="0" dirty="0">
                <a:ln>
                  <a:noFill/>
                </a:ln>
                <a:solidFill>
                  <a:srgbClr val="F18A00"/>
                </a:solidFill>
                <a:effectLst/>
                <a:uLnTx/>
                <a:uFillTx/>
                <a:latin typeface="Futura Heavy" panose="02000503040000020004"/>
                <a:ea typeface="+mn-ea"/>
                <a:cs typeface="+mn-cs"/>
              </a:rPr>
              <a:t>90</a:t>
            </a:r>
            <a:r>
              <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rPr>
              <a:t> Than Under Age </a:t>
            </a:r>
            <a:r>
              <a:rPr kumimoji="0" lang="en-US" sz="8500" b="1" i="0" u="sng" strike="noStrike" kern="1200" cap="none" spc="0" normalizeH="0" baseline="0" noProof="0" dirty="0">
                <a:ln>
                  <a:noFill/>
                </a:ln>
                <a:solidFill>
                  <a:srgbClr val="F18A00"/>
                </a:solidFill>
                <a:effectLst/>
                <a:uLnTx/>
                <a:uFillTx/>
                <a:latin typeface="Futura Heavy" panose="02000503040000020004"/>
                <a:ea typeface="+mn-ea"/>
                <a:cs typeface="+mn-cs"/>
              </a:rPr>
              <a:t>65</a:t>
            </a:r>
            <a:endParaRPr kumimoji="0" lang="en-US" sz="8500" b="1" i="0" u="none" strike="noStrike" kern="1200" cap="none" spc="0" normalizeH="0" baseline="0" noProof="0" dirty="0">
              <a:ln>
                <a:noFill/>
              </a:ln>
              <a:solidFill>
                <a:prstClr val="white"/>
              </a:solidFill>
              <a:effectLst/>
              <a:uLnTx/>
              <a:uFillTx/>
              <a:latin typeface="Futura Heavy" panose="02000503040000020004"/>
              <a:ea typeface="+mn-ea"/>
              <a:cs typeface="+mn-cs"/>
            </a:endParaRPr>
          </a:p>
        </p:txBody>
      </p:sp>
    </p:spTree>
    <p:extLst>
      <p:ext uri="{BB962C8B-B14F-4D97-AF65-F5344CB8AC3E}">
        <p14:creationId xmlns:p14="http://schemas.microsoft.com/office/powerpoint/2010/main" val="1280619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58C3A9-D377-E045-B5A1-5840ED46E468}"/>
              </a:ext>
            </a:extLst>
          </p:cNvPr>
          <p:cNvSpPr/>
          <p:nvPr/>
        </p:nvSpPr>
        <p:spPr>
          <a:xfrm>
            <a:off x="1" y="1033040"/>
            <a:ext cx="12192000" cy="31714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081EADD-6BE4-7D43-8751-0BEB44272F08}"/>
              </a:ext>
            </a:extLst>
          </p:cNvPr>
          <p:cNvSpPr txBox="1"/>
          <p:nvPr/>
        </p:nvSpPr>
        <p:spPr>
          <a:xfrm>
            <a:off x="6218200" y="5693914"/>
            <a:ext cx="4337285"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1" i="0" u="none" strike="noStrike" kern="1200" cap="none" spc="300" normalizeH="0" baseline="0" noProof="0" dirty="0">
                <a:ln>
                  <a:noFill/>
                </a:ln>
                <a:solidFill>
                  <a:prstClr val="white"/>
                </a:solidFill>
                <a:effectLst/>
                <a:uLnTx/>
                <a:uFillTx/>
                <a:latin typeface="Futura Heavy" panose="02000503040000020004" pitchFamily="2" charset="77"/>
                <a:ea typeface="Open Sans" panose="020B0606030504020204" pitchFamily="34" charset="0"/>
                <a:cs typeface="Open Sans" panose="020B0606030504020204" pitchFamily="34" charset="0"/>
              </a:rPr>
              <a:t>THANK YOU</a:t>
            </a:r>
          </a:p>
        </p:txBody>
      </p:sp>
      <p:pic>
        <p:nvPicPr>
          <p:cNvPr id="8" name="Picture 7">
            <a:extLst>
              <a:ext uri="{FF2B5EF4-FFF2-40B4-BE49-F238E27FC236}">
                <a16:creationId xmlns:a16="http://schemas.microsoft.com/office/drawing/2014/main" id="{FBA8547E-DDD8-2D41-8395-E114A59B512B}"/>
              </a:ext>
            </a:extLst>
          </p:cNvPr>
          <p:cNvPicPr>
            <a:picLocks noChangeAspect="1"/>
          </p:cNvPicPr>
          <p:nvPr/>
        </p:nvPicPr>
        <p:blipFill>
          <a:blip r:embed="rId3"/>
          <a:stretch>
            <a:fillRect/>
          </a:stretch>
        </p:blipFill>
        <p:spPr>
          <a:xfrm>
            <a:off x="4886432" y="5208614"/>
            <a:ext cx="967769" cy="1244274"/>
          </a:xfrm>
          <a:prstGeom prst="rect">
            <a:avLst/>
          </a:prstGeom>
        </p:spPr>
      </p:pic>
      <p:cxnSp>
        <p:nvCxnSpPr>
          <p:cNvPr id="4" name="Straight Connector 3">
            <a:extLst>
              <a:ext uri="{FF2B5EF4-FFF2-40B4-BE49-F238E27FC236}">
                <a16:creationId xmlns:a16="http://schemas.microsoft.com/office/drawing/2014/main" id="{2184113B-8A31-7842-93FA-8811C8796F3D}"/>
              </a:ext>
            </a:extLst>
          </p:cNvPr>
          <p:cNvCxnSpPr>
            <a:cxnSpLocks/>
          </p:cNvCxnSpPr>
          <p:nvPr/>
        </p:nvCxnSpPr>
        <p:spPr>
          <a:xfrm>
            <a:off x="6053560" y="5590572"/>
            <a:ext cx="0" cy="589224"/>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3DF0A5E-D4BC-4F77-B06F-76A239BD3F66}"/>
              </a:ext>
            </a:extLst>
          </p:cNvPr>
          <p:cNvPicPr>
            <a:picLocks noChangeAspect="1"/>
          </p:cNvPicPr>
          <p:nvPr/>
        </p:nvPicPr>
        <p:blipFill>
          <a:blip r:embed="rId4"/>
          <a:srcRect/>
          <a:stretch/>
        </p:blipFill>
        <p:spPr>
          <a:xfrm>
            <a:off x="2438400" y="1404495"/>
            <a:ext cx="7315200" cy="2661920"/>
          </a:xfrm>
          <a:prstGeom prst="rect">
            <a:avLst/>
          </a:prstGeom>
        </p:spPr>
      </p:pic>
    </p:spTree>
    <p:extLst>
      <p:ext uri="{BB962C8B-B14F-4D97-AF65-F5344CB8AC3E}">
        <p14:creationId xmlns:p14="http://schemas.microsoft.com/office/powerpoint/2010/main" val="56840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DAY-TO-DAY TESTING NUMBERS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Futura Heavy"/>
                <a:ea typeface="Open Sans" panose="020B0606030504020204" pitchFamily="34" charset="0"/>
                <a:cs typeface="Open Sans" panose="020B0606030504020204" pitchFamily="34" charset="0"/>
              </a:rPr>
              <a:t>FL STATEWIDE</a:t>
            </a:r>
            <a:endParaRPr kumimoji="0" lang="en-US" sz="20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graphicFrame>
        <p:nvGraphicFramePr>
          <p:cNvPr id="9" name="Chart 8">
            <a:extLst>
              <a:ext uri="{FF2B5EF4-FFF2-40B4-BE49-F238E27FC236}">
                <a16:creationId xmlns:a16="http://schemas.microsoft.com/office/drawing/2014/main" id="{ABACDFC7-4E61-4E1B-9E7E-DA9A4D60AF07}"/>
              </a:ext>
            </a:extLst>
          </p:cNvPr>
          <p:cNvGraphicFramePr>
            <a:graphicFrameLocks/>
          </p:cNvGraphicFramePr>
          <p:nvPr>
            <p:extLst>
              <p:ext uri="{D42A27DB-BD31-4B8C-83A1-F6EECF244321}">
                <p14:modId xmlns:p14="http://schemas.microsoft.com/office/powerpoint/2010/main" val="1831354049"/>
              </p:ext>
            </p:extLst>
          </p:nvPr>
        </p:nvGraphicFramePr>
        <p:xfrm>
          <a:off x="609600" y="1143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6117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prstClr val="white"/>
                </a:solidFill>
                <a:latin typeface="Futura Heavy"/>
                <a:ea typeface="Open Sans" panose="020B0606030504020204" pitchFamily="34" charset="0"/>
                <a:cs typeface="Open Sans" panose="020B0606030504020204" pitchFamily="34" charset="0"/>
              </a:rPr>
              <a:t>COVID-19 </a:t>
            </a: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TESTS PER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Futura Heavy"/>
                <a:ea typeface="Open Sans" panose="020B0606030504020204" pitchFamily="34" charset="0"/>
                <a:cs typeface="Open Sans" panose="020B0606030504020204" pitchFamily="34" charset="0"/>
              </a:rPr>
              <a:t>FL STATEWIDE</a:t>
            </a:r>
            <a:endParaRPr kumimoji="0" lang="en-US" sz="20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graphicFrame>
        <p:nvGraphicFramePr>
          <p:cNvPr id="8" name="Chart 7">
            <a:extLst>
              <a:ext uri="{FF2B5EF4-FFF2-40B4-BE49-F238E27FC236}">
                <a16:creationId xmlns:a16="http://schemas.microsoft.com/office/drawing/2014/main" id="{0D5CD7D2-ED4C-41AF-B00D-22F7912EEF99}"/>
              </a:ext>
            </a:extLst>
          </p:cNvPr>
          <p:cNvGraphicFramePr>
            <a:graphicFrameLocks/>
          </p:cNvGraphicFramePr>
          <p:nvPr>
            <p:extLst>
              <p:ext uri="{D42A27DB-BD31-4B8C-83A1-F6EECF244321}">
                <p14:modId xmlns:p14="http://schemas.microsoft.com/office/powerpoint/2010/main" val="1526116993"/>
              </p:ext>
            </p:extLst>
          </p:nvPr>
        </p:nvGraphicFramePr>
        <p:xfrm>
          <a:off x="609600" y="1143000"/>
          <a:ext cx="10972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4709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prstClr val="white"/>
                </a:solidFill>
                <a:latin typeface="Futura Heavy"/>
                <a:ea typeface="Open Sans" panose="020B0606030504020204" pitchFamily="34" charset="0"/>
                <a:cs typeface="Open Sans" panose="020B0606030504020204" pitchFamily="34" charset="0"/>
              </a:rPr>
              <a:t>TOTAL </a:t>
            </a: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TESTS VS. POSITIVE CASES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Futura Heavy"/>
                <a:ea typeface="Open Sans" panose="020B0606030504020204" pitchFamily="34" charset="0"/>
                <a:cs typeface="Open Sans" panose="020B0606030504020204" pitchFamily="34" charset="0"/>
              </a:rPr>
              <a:t>FL STATEWIDE</a:t>
            </a:r>
            <a:endParaRPr kumimoji="0" lang="en-US" sz="20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graphicFrame>
        <p:nvGraphicFramePr>
          <p:cNvPr id="8" name="Chart 7">
            <a:extLst>
              <a:ext uri="{FF2B5EF4-FFF2-40B4-BE49-F238E27FC236}">
                <a16:creationId xmlns:a16="http://schemas.microsoft.com/office/drawing/2014/main" id="{983C5B2F-7A81-4EEC-A62E-CE46CA1C184E}"/>
              </a:ext>
            </a:extLst>
          </p:cNvPr>
          <p:cNvGraphicFramePr>
            <a:graphicFrameLocks/>
          </p:cNvGraphicFramePr>
          <p:nvPr>
            <p:extLst>
              <p:ext uri="{D42A27DB-BD31-4B8C-83A1-F6EECF244321}">
                <p14:modId xmlns:p14="http://schemas.microsoft.com/office/powerpoint/2010/main" val="2488435910"/>
              </p:ext>
            </p:extLst>
          </p:nvPr>
        </p:nvGraphicFramePr>
        <p:xfrm>
          <a:off x="632732" y="1143000"/>
          <a:ext cx="10926536"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00522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B95B6"/>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5965B4-2FBA-419C-BF66-0A7C6B7952A5}"/>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2C1A6540-1623-4E9C-968E-CA620FDD2528}"/>
              </a:ext>
            </a:extLst>
          </p:cNvPr>
          <p:cNvSpPr txBox="1"/>
          <p:nvPr/>
        </p:nvSpPr>
        <p:spPr>
          <a:xfrm>
            <a:off x="843280" y="429941"/>
            <a:ext cx="1050544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prstClr val="white"/>
                </a:solidFill>
                <a:latin typeface="Futura Heavy"/>
                <a:ea typeface="Open Sans" panose="020B0606030504020204" pitchFamily="34" charset="0"/>
                <a:cs typeface="Open Sans" panose="020B0606030504020204" pitchFamily="34" charset="0"/>
              </a:rPr>
              <a:t>TOTAL </a:t>
            </a: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TESTS VS. </a:t>
            </a:r>
            <a:r>
              <a:rPr lang="en-US" sz="2500" b="1" dirty="0">
                <a:solidFill>
                  <a:prstClr val="white"/>
                </a:solidFill>
                <a:latin typeface="Futura Heavy"/>
                <a:ea typeface="Open Sans" panose="020B0606030504020204" pitchFamily="34" charset="0"/>
                <a:cs typeface="Open Sans" panose="020B0606030504020204" pitchFamily="34" charset="0"/>
              </a:rPr>
              <a:t>PERCENT </a:t>
            </a:r>
            <a:r>
              <a:rPr kumimoji="0" lang="en-US" sz="25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rPr>
              <a:t>POSITIVE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prstClr val="white"/>
                </a:solidFill>
                <a:latin typeface="Futura Heavy"/>
                <a:ea typeface="Open Sans" panose="020B0606030504020204" pitchFamily="34" charset="0"/>
                <a:cs typeface="Open Sans" panose="020B0606030504020204" pitchFamily="34" charset="0"/>
              </a:rPr>
              <a:t>FL STATEWIDE</a:t>
            </a:r>
            <a:endParaRPr kumimoji="0" lang="en-US" sz="2000" b="1" i="0" u="none" strike="noStrike" kern="1200" cap="none" spc="0" normalizeH="0" baseline="0" noProof="0" dirty="0">
              <a:ln>
                <a:noFill/>
              </a:ln>
              <a:solidFill>
                <a:prstClr val="white"/>
              </a:solidFill>
              <a:effectLst/>
              <a:uLnTx/>
              <a:uFillTx/>
              <a:latin typeface="Futura Heavy"/>
              <a:ea typeface="Open Sans" panose="020B0606030504020204" pitchFamily="34" charset="0"/>
              <a:cs typeface="Open Sans" panose="020B0606030504020204" pitchFamily="34" charset="0"/>
            </a:endParaRPr>
          </a:p>
        </p:txBody>
      </p:sp>
      <p:graphicFrame>
        <p:nvGraphicFramePr>
          <p:cNvPr id="6" name="Chart 5">
            <a:extLst>
              <a:ext uri="{FF2B5EF4-FFF2-40B4-BE49-F238E27FC236}">
                <a16:creationId xmlns:a16="http://schemas.microsoft.com/office/drawing/2014/main" id="{2F3119F9-5D71-4F1C-9A14-71C79D7DC7E2}"/>
              </a:ext>
            </a:extLst>
          </p:cNvPr>
          <p:cNvGraphicFramePr>
            <a:graphicFrameLocks/>
          </p:cNvGraphicFramePr>
          <p:nvPr>
            <p:extLst>
              <p:ext uri="{D42A27DB-BD31-4B8C-83A1-F6EECF244321}">
                <p14:modId xmlns:p14="http://schemas.microsoft.com/office/powerpoint/2010/main" val="495057898"/>
              </p:ext>
            </p:extLst>
          </p:nvPr>
        </p:nvGraphicFramePr>
        <p:xfrm>
          <a:off x="152400" y="1143000"/>
          <a:ext cx="118872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8889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861774"/>
          </a:xfrm>
          <a:prstGeom prst="rect">
            <a:avLst/>
          </a:prstGeom>
          <a:noFill/>
        </p:spPr>
        <p:txBody>
          <a:bodyPr wrap="square" rtlCol="0">
            <a:spAutoFit/>
          </a:bodyPr>
          <a:lstStyle/>
          <a:p>
            <a:r>
              <a:rPr lang="en-US" sz="5000" b="1" dirty="0">
                <a:solidFill>
                  <a:schemeClr val="bg1"/>
                </a:solidFill>
                <a:latin typeface="Futura Heavy" panose="02000503040000020004"/>
              </a:rPr>
              <a:t>TESTING TARGETS:</a:t>
            </a:r>
          </a:p>
        </p:txBody>
      </p:sp>
      <p:sp>
        <p:nvSpPr>
          <p:cNvPr id="12" name="TextBox 11">
            <a:extLst>
              <a:ext uri="{FF2B5EF4-FFF2-40B4-BE49-F238E27FC236}">
                <a16:creationId xmlns:a16="http://schemas.microsoft.com/office/drawing/2014/main" id="{DABF80F0-C95D-49E2-AEC5-74D47B72B238}"/>
              </a:ext>
            </a:extLst>
          </p:cNvPr>
          <p:cNvSpPr txBox="1"/>
          <p:nvPr/>
        </p:nvSpPr>
        <p:spPr>
          <a:xfrm>
            <a:off x="843279" y="1506316"/>
            <a:ext cx="10609811" cy="4401205"/>
          </a:xfrm>
          <a:prstGeom prst="rect">
            <a:avLst/>
          </a:prstGeom>
          <a:noFill/>
        </p:spPr>
        <p:txBody>
          <a:bodyPr wrap="square" rtlCol="0">
            <a:spAutoFit/>
          </a:bodyPr>
          <a:lstStyle/>
          <a:p>
            <a:pPr marL="457200" lvl="0" indent="-457200">
              <a:buFont typeface="+mj-lt"/>
              <a:buAutoNum type="arabicPeriod"/>
            </a:pPr>
            <a:r>
              <a:rPr lang="en-US" sz="4000" dirty="0">
                <a:solidFill>
                  <a:schemeClr val="bg1"/>
                </a:solidFill>
                <a:latin typeface="Open Sans" panose="020B0606030504020204"/>
              </a:rPr>
              <a:t>Mass testing of individuals in high risk environments</a:t>
            </a:r>
          </a:p>
          <a:p>
            <a:pPr marL="914400" lvl="1" indent="-457200">
              <a:buFont typeface="Wingdings" panose="05000000000000000000" pitchFamily="2" charset="2"/>
              <a:buChar char="§"/>
            </a:pPr>
            <a:r>
              <a:rPr lang="en-US" sz="4000" dirty="0">
                <a:solidFill>
                  <a:schemeClr val="bg1"/>
                </a:solidFill>
                <a:effectLst/>
                <a:latin typeface="Open Sans" panose="020B0606030504020204"/>
              </a:rPr>
              <a:t>Migrant/farm w</a:t>
            </a:r>
            <a:r>
              <a:rPr lang="en-US" sz="4000" dirty="0">
                <a:solidFill>
                  <a:schemeClr val="bg1"/>
                </a:solidFill>
                <a:latin typeface="Open Sans" panose="020B0606030504020204"/>
              </a:rPr>
              <a:t>orkers</a:t>
            </a:r>
          </a:p>
          <a:p>
            <a:pPr marL="914400" lvl="1" indent="-457200">
              <a:buFont typeface="Wingdings" panose="05000000000000000000" pitchFamily="2" charset="2"/>
              <a:buChar char="§"/>
            </a:pPr>
            <a:r>
              <a:rPr lang="en-US" sz="4000" dirty="0">
                <a:solidFill>
                  <a:schemeClr val="bg1"/>
                </a:solidFill>
                <a:effectLst/>
                <a:latin typeface="Open Sans" panose="020B0606030504020204"/>
              </a:rPr>
              <a:t>Jails and prisons</a:t>
            </a:r>
          </a:p>
          <a:p>
            <a:pPr marL="914400" lvl="1" indent="-457200">
              <a:buFont typeface="Wingdings" panose="05000000000000000000" pitchFamily="2" charset="2"/>
              <a:buChar char="§"/>
            </a:pPr>
            <a:r>
              <a:rPr lang="en-US" sz="4000" dirty="0">
                <a:solidFill>
                  <a:schemeClr val="bg1"/>
                </a:solidFill>
                <a:latin typeface="Open Sans" panose="020B0606030504020204"/>
              </a:rPr>
              <a:t>Long-term care facilities</a:t>
            </a:r>
          </a:p>
          <a:p>
            <a:pPr marL="914400" lvl="1" indent="-457200">
              <a:buFont typeface="+mj-lt"/>
              <a:buAutoNum type="arabicPeriod"/>
            </a:pPr>
            <a:endParaRPr lang="en-US" sz="4000" dirty="0">
              <a:solidFill>
                <a:schemeClr val="bg1"/>
              </a:solidFill>
              <a:effectLst/>
              <a:latin typeface="Open Sans" panose="020B0606030504020204"/>
            </a:endParaRPr>
          </a:p>
          <a:p>
            <a:pPr marL="457200" indent="-457200">
              <a:buFont typeface="+mj-lt"/>
              <a:buAutoNum type="arabicPeriod"/>
            </a:pPr>
            <a:r>
              <a:rPr lang="en-US" sz="4000" dirty="0">
                <a:solidFill>
                  <a:schemeClr val="bg1"/>
                </a:solidFill>
                <a:latin typeface="Open Sans" panose="020B0606030504020204"/>
              </a:rPr>
              <a:t>Widespread testing of asymptomatic people</a:t>
            </a:r>
            <a:endParaRPr lang="en-US" sz="4000" dirty="0">
              <a:solidFill>
                <a:schemeClr val="bg1"/>
              </a:solidFill>
              <a:effectLst/>
              <a:latin typeface="Open Sans" panose="020B0606030504020204"/>
            </a:endParaRPr>
          </a:p>
        </p:txBody>
      </p:sp>
      <p:sp>
        <p:nvSpPr>
          <p:cNvPr id="13" name="Rectangle 12">
            <a:extLst>
              <a:ext uri="{FF2B5EF4-FFF2-40B4-BE49-F238E27FC236}">
                <a16:creationId xmlns:a16="http://schemas.microsoft.com/office/drawing/2014/main" id="{0CACB503-8856-4916-944C-10C19A31A677}"/>
              </a:ext>
            </a:extLst>
          </p:cNvPr>
          <p:cNvSpPr/>
          <p:nvPr/>
        </p:nvSpPr>
        <p:spPr>
          <a:xfrm>
            <a:off x="986533" y="1249049"/>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859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8A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538B6E-3F75-4A7A-B499-30B456973E21}"/>
              </a:ext>
            </a:extLst>
          </p:cNvPr>
          <p:cNvPicPr>
            <a:picLocks noChangeAspect="1"/>
          </p:cNvPicPr>
          <p:nvPr/>
        </p:nvPicPr>
        <p:blipFill>
          <a:blip r:embed="rId2"/>
          <a:stretch>
            <a:fillRect/>
          </a:stretch>
        </p:blipFill>
        <p:spPr>
          <a:xfrm>
            <a:off x="10295488" y="6091913"/>
            <a:ext cx="1744111" cy="634663"/>
          </a:xfrm>
          <a:prstGeom prst="rect">
            <a:avLst/>
          </a:prstGeom>
        </p:spPr>
      </p:pic>
      <p:sp>
        <p:nvSpPr>
          <p:cNvPr id="11" name="TextBox 10">
            <a:extLst>
              <a:ext uri="{FF2B5EF4-FFF2-40B4-BE49-F238E27FC236}">
                <a16:creationId xmlns:a16="http://schemas.microsoft.com/office/drawing/2014/main" id="{E32B6463-3E30-47D0-B297-814650588660}"/>
              </a:ext>
            </a:extLst>
          </p:cNvPr>
          <p:cNvSpPr txBox="1"/>
          <p:nvPr/>
        </p:nvSpPr>
        <p:spPr>
          <a:xfrm>
            <a:off x="843280" y="429941"/>
            <a:ext cx="10505440" cy="1477328"/>
          </a:xfrm>
          <a:prstGeom prst="rect">
            <a:avLst/>
          </a:prstGeom>
          <a:noFill/>
        </p:spPr>
        <p:txBody>
          <a:bodyPr wrap="square" rtlCol="0">
            <a:spAutoFit/>
          </a:bodyPr>
          <a:lstStyle/>
          <a:p>
            <a:r>
              <a:rPr lang="en-US" sz="4500" b="1" dirty="0">
                <a:solidFill>
                  <a:schemeClr val="bg1"/>
                </a:solidFill>
                <a:latin typeface="Futura Heavy" panose="02000503040000020004"/>
              </a:rPr>
              <a:t>WATERMELON FARM EXAMPLE: ALACHUA COUNTY</a:t>
            </a:r>
          </a:p>
        </p:txBody>
      </p:sp>
      <p:sp>
        <p:nvSpPr>
          <p:cNvPr id="12" name="TextBox 11">
            <a:extLst>
              <a:ext uri="{FF2B5EF4-FFF2-40B4-BE49-F238E27FC236}">
                <a16:creationId xmlns:a16="http://schemas.microsoft.com/office/drawing/2014/main" id="{DABF80F0-C95D-49E2-AEC5-74D47B72B238}"/>
              </a:ext>
            </a:extLst>
          </p:cNvPr>
          <p:cNvSpPr txBox="1"/>
          <p:nvPr/>
        </p:nvSpPr>
        <p:spPr>
          <a:xfrm>
            <a:off x="843280" y="2245226"/>
            <a:ext cx="10505440" cy="3554819"/>
          </a:xfrm>
          <a:prstGeom prst="rect">
            <a:avLst/>
          </a:prstGeom>
          <a:noFill/>
        </p:spPr>
        <p:txBody>
          <a:bodyPr wrap="square" rtlCol="0">
            <a:spAutoFit/>
          </a:bodyPr>
          <a:lstStyle/>
          <a:p>
            <a:pPr lvl="0" algn="ctr"/>
            <a:r>
              <a:rPr lang="en-US" sz="7500" b="1" dirty="0">
                <a:solidFill>
                  <a:srgbClr val="2B95B6"/>
                </a:solidFill>
                <a:latin typeface="Open Sans" panose="020B0606030504020204"/>
              </a:rPr>
              <a:t>100</a:t>
            </a:r>
            <a:r>
              <a:rPr lang="en-US" sz="7500" b="1" dirty="0">
                <a:solidFill>
                  <a:schemeClr val="bg1"/>
                </a:solidFill>
                <a:latin typeface="Open Sans" panose="020B0606030504020204"/>
              </a:rPr>
              <a:t> Workers Tested</a:t>
            </a:r>
          </a:p>
          <a:p>
            <a:pPr lvl="0" algn="ctr"/>
            <a:r>
              <a:rPr lang="en-US" sz="7500" b="1" dirty="0">
                <a:solidFill>
                  <a:srgbClr val="2B95B6"/>
                </a:solidFill>
                <a:latin typeface="Open Sans" panose="020B0606030504020204"/>
              </a:rPr>
              <a:t>90</a:t>
            </a:r>
            <a:r>
              <a:rPr lang="en-US" sz="7500" b="1" dirty="0">
                <a:solidFill>
                  <a:schemeClr val="bg1"/>
                </a:solidFill>
                <a:latin typeface="Open Sans" panose="020B0606030504020204"/>
              </a:rPr>
              <a:t> Positive Cases</a:t>
            </a:r>
          </a:p>
          <a:p>
            <a:pPr lvl="0" algn="ctr"/>
            <a:r>
              <a:rPr lang="en-US" sz="7500" b="1" dirty="0">
                <a:solidFill>
                  <a:srgbClr val="2B95B6"/>
                </a:solidFill>
                <a:latin typeface="Open Sans" panose="020B0606030504020204"/>
              </a:rPr>
              <a:t>90%</a:t>
            </a:r>
            <a:r>
              <a:rPr lang="en-US" sz="7500" b="1" dirty="0">
                <a:solidFill>
                  <a:schemeClr val="bg1"/>
                </a:solidFill>
                <a:latin typeface="Open Sans" panose="020B0606030504020204"/>
              </a:rPr>
              <a:t> Positivity</a:t>
            </a:r>
          </a:p>
        </p:txBody>
      </p:sp>
      <p:sp>
        <p:nvSpPr>
          <p:cNvPr id="13" name="Rectangle 12">
            <a:extLst>
              <a:ext uri="{FF2B5EF4-FFF2-40B4-BE49-F238E27FC236}">
                <a16:creationId xmlns:a16="http://schemas.microsoft.com/office/drawing/2014/main" id="{0CACB503-8856-4916-944C-10C19A31A677}"/>
              </a:ext>
            </a:extLst>
          </p:cNvPr>
          <p:cNvSpPr/>
          <p:nvPr/>
        </p:nvSpPr>
        <p:spPr>
          <a:xfrm>
            <a:off x="986533" y="1932542"/>
            <a:ext cx="1169112" cy="7562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38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ysClr val="windowText" lastClr="000000"/>
    </a:dk1>
    <a:lt1>
      <a:sysClr val="window" lastClr="FFFFFF"/>
    </a:lt1>
    <a:dk2>
      <a:srgbClr val="212121"/>
    </a:dk2>
    <a:lt2>
      <a:srgbClr val="636363"/>
    </a:lt2>
    <a:accent1>
      <a:srgbClr val="00635D"/>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856</TotalTime>
  <Words>572</Words>
  <Application>Microsoft Office PowerPoint</Application>
  <PresentationFormat>Widescreen</PresentationFormat>
  <Paragraphs>101</Paragraphs>
  <Slides>35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Century Gothic</vt:lpstr>
      <vt:lpstr>Futura Heavy</vt:lpstr>
      <vt:lpstr>Microsoft Sans Serif</vt:lpstr>
      <vt:lpstr>Open Sans</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Keri Nucatola</dc:creator>
  <cp:lastModifiedBy>Keri Nucatola</cp:lastModifiedBy>
  <cp:revision>195</cp:revision>
  <cp:lastPrinted>2020-06-16T13:03:30Z</cp:lastPrinted>
  <dcterms:created xsi:type="dcterms:W3CDTF">2020-06-15T15:58:38Z</dcterms:created>
  <dcterms:modified xsi:type="dcterms:W3CDTF">2020-06-16T19:32:51Z</dcterms:modified>
</cp:coreProperties>
</file>